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773" r:id="rId3"/>
    <p:sldMasterId id="2147483799" r:id="rId4"/>
    <p:sldMasterId id="2147483811" r:id="rId5"/>
    <p:sldMasterId id="2147483824" r:id="rId6"/>
    <p:sldMasterId id="2147483837" r:id="rId7"/>
    <p:sldMasterId id="2147483849" r:id="rId8"/>
  </p:sldMasterIdLst>
  <p:notesMasterIdLst>
    <p:notesMasterId r:id="rId30"/>
  </p:notesMasterIdLst>
  <p:sldIdLst>
    <p:sldId id="256" r:id="rId9"/>
    <p:sldId id="477" r:id="rId10"/>
    <p:sldId id="478" r:id="rId11"/>
    <p:sldId id="482" r:id="rId12"/>
    <p:sldId id="481" r:id="rId13"/>
    <p:sldId id="479" r:id="rId14"/>
    <p:sldId id="480" r:id="rId15"/>
    <p:sldId id="488" r:id="rId16"/>
    <p:sldId id="490" r:id="rId17"/>
    <p:sldId id="484" r:id="rId18"/>
    <p:sldId id="485" r:id="rId19"/>
    <p:sldId id="491" r:id="rId20"/>
    <p:sldId id="457" r:id="rId21"/>
    <p:sldId id="493" r:id="rId22"/>
    <p:sldId id="494" r:id="rId23"/>
    <p:sldId id="495" r:id="rId24"/>
    <p:sldId id="492" r:id="rId25"/>
    <p:sldId id="469" r:id="rId26"/>
    <p:sldId id="486" r:id="rId27"/>
    <p:sldId id="496" r:id="rId28"/>
    <p:sldId id="49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1650B0D-5B2E-4CA5-8EF9-1A038F81AE98}">
          <p14:sldIdLst>
            <p14:sldId id="256"/>
            <p14:sldId id="477"/>
            <p14:sldId id="478"/>
            <p14:sldId id="482"/>
            <p14:sldId id="481"/>
            <p14:sldId id="479"/>
            <p14:sldId id="480"/>
            <p14:sldId id="488"/>
            <p14:sldId id="490"/>
            <p14:sldId id="484"/>
            <p14:sldId id="485"/>
            <p14:sldId id="491"/>
            <p14:sldId id="457"/>
            <p14:sldId id="493"/>
            <p14:sldId id="494"/>
            <p14:sldId id="495"/>
            <p14:sldId id="492"/>
            <p14:sldId id="469"/>
            <p14:sldId id="486"/>
            <p14:sldId id="496"/>
            <p14:sldId id="497"/>
          </p14:sldIdLst>
        </p14:section>
        <p14:section name="Untitled Section" id="{4F48BA5D-D63C-4B60-BA40-8A186C3D7BB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74" autoAdjust="0"/>
    <p:restoredTop sz="83010" autoAdjust="0"/>
  </p:normalViewPr>
  <p:slideViewPr>
    <p:cSldViewPr snapToGrid="0" snapToObjects="1" showGuides="1">
      <p:cViewPr>
        <p:scale>
          <a:sx n="67" d="100"/>
          <a:sy n="67" d="100"/>
        </p:scale>
        <p:origin x="-331" y="-58"/>
      </p:cViewPr>
      <p:guideLst>
        <p:guide orient="horz" pos="3379"/>
        <p:guide pos="35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73C7FB-BA79-4564-A84D-9A4139674A4C}" type="datetimeFigureOut">
              <a:rPr lang="en-US" smtClean="0"/>
              <a:pPr/>
              <a:t>4/13/2018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670E39-AE57-4052-AB52-FCAAEB2E148A}" type="slidenum">
              <a:rPr lang="en-US" smtClean="0"/>
              <a:pPr/>
              <a:t>‹#›</a:t>
            </a:fld>
            <a:endParaRPr lang="en-US" dirty="0"/>
          </a:p>
        </p:txBody>
      </p:sp>
    </p:spTree>
    <p:extLst>
      <p:ext uri="{BB962C8B-B14F-4D97-AF65-F5344CB8AC3E}">
        <p14:creationId xmlns:p14="http://schemas.microsoft.com/office/powerpoint/2010/main" val="2017219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670E39-AE57-4052-AB52-FCAAEB2E148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photo on the left is of SAV (Submerged Aquatic Vegetation) or </a:t>
            </a:r>
            <a:r>
              <a:rPr lang="en-US" baseline="0" dirty="0" err="1" smtClean="0"/>
              <a:t>tapegrass</a:t>
            </a:r>
            <a:r>
              <a:rPr lang="en-US" baseline="0" dirty="0" smtClean="0"/>
              <a:t>, and the photo on the right is of wetlands at the Freedom Commerce Center site on the Southside.  These wetlands form the headwaters of both Julington Creek and Pottsburg Creek and were slated for development until St. Johns Riverkeeper and other conservation groups were able to save them.  </a:t>
            </a:r>
          </a:p>
          <a:p>
            <a:endParaRPr lang="en-US" baseline="0" dirty="0" smtClean="0"/>
          </a:p>
          <a:p>
            <a:r>
              <a:rPr lang="en-US" baseline="0" dirty="0" smtClean="0"/>
              <a:t>The photo in the middle is an aerial view of the River Town development in St. Johns County.  This is an example of a development that could potentially impact both wetlands and SAV.   River Town is located adjacent to Hallows Cove, a productive fish nursery and healthy stand of SAV.</a:t>
            </a:r>
            <a:endParaRPr lang="en-US" dirty="0"/>
          </a:p>
        </p:txBody>
      </p:sp>
      <p:sp>
        <p:nvSpPr>
          <p:cNvPr id="4" name="Slide Number Placeholder 3"/>
          <p:cNvSpPr>
            <a:spLocks noGrp="1"/>
          </p:cNvSpPr>
          <p:nvPr>
            <p:ph type="sldNum" sz="quarter" idx="10"/>
          </p:nvPr>
        </p:nvSpPr>
        <p:spPr/>
        <p:txBody>
          <a:bodyPr/>
          <a:lstStyle/>
          <a:p>
            <a:pPr>
              <a:defRPr/>
            </a:pPr>
            <a:fld id="{F4670E39-AE57-4052-AB52-FCAAEB2E148A}"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2983169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670E39-AE57-4052-AB52-FCAAEB2E148A}"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921003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East Side Coastal Resiliency (ESCR) Project is an integrated coastal protection system that will reduce the risk of flooding and facilitate access to the waterfront, creating improved public spaces and enhanced natural areas. Stretching from Montgomery Street to East 25th Street, the ESCR Project will strengthen 2.2 miles of urban coastline against floods and rising sea levels, while providing social and environmental benefits to the community the other ninety-nine percent of the time.</a:t>
            </a:r>
            <a:endParaRPr lang="en-US" dirty="0"/>
          </a:p>
        </p:txBody>
      </p:sp>
      <p:sp>
        <p:nvSpPr>
          <p:cNvPr id="4" name="Slide Number Placeholder 3"/>
          <p:cNvSpPr>
            <a:spLocks noGrp="1"/>
          </p:cNvSpPr>
          <p:nvPr>
            <p:ph type="sldNum" sz="quarter" idx="10"/>
          </p:nvPr>
        </p:nvSpPr>
        <p:spPr/>
        <p:txBody>
          <a:bodyPr/>
          <a:lstStyle/>
          <a:p>
            <a:fld id="{F4670E39-AE57-4052-AB52-FCAAEB2E148A}" type="slidenum">
              <a:rPr lang="en-US" smtClean="0"/>
              <a:pPr/>
              <a:t>18</a:t>
            </a:fld>
            <a:endParaRPr lang="en-US" dirty="0"/>
          </a:p>
        </p:txBody>
      </p:sp>
    </p:spTree>
    <p:extLst>
      <p:ext uri="{BB962C8B-B14F-4D97-AF65-F5344CB8AC3E}">
        <p14:creationId xmlns:p14="http://schemas.microsoft.com/office/powerpoint/2010/main" val="802732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670E39-AE57-4052-AB52-FCAAEB2E148A}" type="slidenum">
              <a:rPr lang="en-US" smtClean="0"/>
              <a:pPr/>
              <a:t>19</a:t>
            </a:fld>
            <a:endParaRPr lang="en-US" dirty="0"/>
          </a:p>
        </p:txBody>
      </p:sp>
    </p:spTree>
    <p:extLst>
      <p:ext uri="{BB962C8B-B14F-4D97-AF65-F5344CB8AC3E}">
        <p14:creationId xmlns:p14="http://schemas.microsoft.com/office/powerpoint/2010/main" val="753051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photo on the left is of SAV (Submerged Aquatic Vegetation) or </a:t>
            </a:r>
            <a:r>
              <a:rPr lang="en-US" baseline="0" dirty="0" err="1" smtClean="0"/>
              <a:t>tapegrass</a:t>
            </a:r>
            <a:r>
              <a:rPr lang="en-US" baseline="0" dirty="0" smtClean="0"/>
              <a:t>, and the photo on the right is of wetlands at the Freedom Commerce Center site on the Southside.  These wetlands form the headwaters of both Julington Creek and Pottsburg Creek and were slated for development until St. Johns Riverkeeper and other conservation groups were able to save them.  </a:t>
            </a:r>
          </a:p>
          <a:p>
            <a:endParaRPr lang="en-US" baseline="0" dirty="0" smtClean="0"/>
          </a:p>
          <a:p>
            <a:r>
              <a:rPr lang="en-US" baseline="0" dirty="0" smtClean="0"/>
              <a:t>The photo in the middle is an aerial view of the River Town development in St. Johns County.  This is an example of a development that could potentially impact both wetlands and SAV.   River Town is located adjacent to Hallows Cove, a productive fish nursery and healthy stand of SAV.</a:t>
            </a:r>
            <a:endParaRPr lang="en-US" dirty="0"/>
          </a:p>
        </p:txBody>
      </p:sp>
      <p:sp>
        <p:nvSpPr>
          <p:cNvPr id="4" name="Slide Number Placeholder 3"/>
          <p:cNvSpPr>
            <a:spLocks noGrp="1"/>
          </p:cNvSpPr>
          <p:nvPr>
            <p:ph type="sldNum" sz="quarter" idx="10"/>
          </p:nvPr>
        </p:nvSpPr>
        <p:spPr/>
        <p:txBody>
          <a:bodyPr/>
          <a:lstStyle/>
          <a:p>
            <a:pPr>
              <a:defRPr/>
            </a:pPr>
            <a:fld id="{F4670E39-AE57-4052-AB52-FCAAEB2E148A}"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2983169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photo on the left is of SAV (Submerged Aquatic Vegetation) or </a:t>
            </a:r>
            <a:r>
              <a:rPr lang="en-US" baseline="0" dirty="0" err="1" smtClean="0"/>
              <a:t>tapegrass</a:t>
            </a:r>
            <a:r>
              <a:rPr lang="en-US" baseline="0" dirty="0" smtClean="0"/>
              <a:t>, and the photo on the right is of wetlands at the Freedom Commerce Center site on the Southside.  These wetlands form the headwaters of both Julington Creek and Pottsburg Creek and were slated for development until St. Johns Riverkeeper and other conservation groups were able to save them.  </a:t>
            </a:r>
          </a:p>
          <a:p>
            <a:endParaRPr lang="en-US" baseline="0" dirty="0" smtClean="0"/>
          </a:p>
          <a:p>
            <a:r>
              <a:rPr lang="en-US" baseline="0" dirty="0" smtClean="0"/>
              <a:t>The photo in the middle is an aerial view of the River Town development in St. Johns County.  This is an example of a development that could potentially impact both wetlands and SAV.   River Town is located adjacent to Hallows Cove, a productive fish nursery and healthy stand of SAV.</a:t>
            </a:r>
            <a:endParaRPr lang="en-US" dirty="0"/>
          </a:p>
        </p:txBody>
      </p:sp>
      <p:sp>
        <p:nvSpPr>
          <p:cNvPr id="4" name="Slide Number Placeholder 3"/>
          <p:cNvSpPr>
            <a:spLocks noGrp="1"/>
          </p:cNvSpPr>
          <p:nvPr>
            <p:ph type="sldNum" sz="quarter" idx="10"/>
          </p:nvPr>
        </p:nvSpPr>
        <p:spPr/>
        <p:txBody>
          <a:bodyPr/>
          <a:lstStyle/>
          <a:p>
            <a:pPr>
              <a:defRPr/>
            </a:pPr>
            <a:fld id="{F4670E39-AE57-4052-AB52-FCAAEB2E148A}"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2983169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Goudy Old Style" panose="02020502050305020303" pitchFamily="18" charset="0"/>
              </a:rPr>
              <a:t>“Driven by tidal flow, an already saturated inland waterway system and Irma's powerful winds </a:t>
            </a:r>
          </a:p>
          <a:p>
            <a:r>
              <a:rPr lang="en-US" sz="1200" b="1" dirty="0" smtClean="0">
                <a:latin typeface="Goudy Old Style" panose="02020502050305020303" pitchFamily="18" charset="0"/>
              </a:rPr>
              <a:t>and rains, the swollen and </a:t>
            </a:r>
          </a:p>
          <a:p>
            <a:r>
              <a:rPr lang="en-US" sz="1200" b="1" dirty="0" smtClean="0">
                <a:latin typeface="Goudy Old Style" panose="02020502050305020303" pitchFamily="18" charset="0"/>
              </a:rPr>
              <a:t>fast-rushing St. Johns River crashed over sea walls…” </a:t>
            </a:r>
          </a:p>
          <a:p>
            <a:r>
              <a:rPr lang="en-US" sz="1200" b="1" dirty="0" smtClean="0">
                <a:latin typeface="Goudy Old Style" panose="02020502050305020303" pitchFamily="18" charset="0"/>
              </a:rPr>
              <a:t>The Washington Post</a:t>
            </a:r>
          </a:p>
          <a:p>
            <a:endParaRPr lang="en-US" dirty="0"/>
          </a:p>
        </p:txBody>
      </p:sp>
      <p:sp>
        <p:nvSpPr>
          <p:cNvPr id="4" name="Slide Number Placeholder 3"/>
          <p:cNvSpPr>
            <a:spLocks noGrp="1"/>
          </p:cNvSpPr>
          <p:nvPr>
            <p:ph type="sldNum" sz="quarter" idx="10"/>
          </p:nvPr>
        </p:nvSpPr>
        <p:spPr/>
        <p:txBody>
          <a:bodyPr/>
          <a:lstStyle/>
          <a:p>
            <a:fld id="{F4670E39-AE57-4052-AB52-FCAAEB2E148A}"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60616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photo on the left is of SAV (Submerged Aquatic Vegetation) or </a:t>
            </a:r>
            <a:r>
              <a:rPr lang="en-US" baseline="0" dirty="0" err="1" smtClean="0"/>
              <a:t>tapegrass</a:t>
            </a:r>
            <a:r>
              <a:rPr lang="en-US" baseline="0" dirty="0" smtClean="0"/>
              <a:t>, and the photo on the right is of wetlands at the Freedom Commerce Center site on the Southside.  These wetlands form the headwaters of both Julington Creek and Pottsburg Creek and were slated for development until St. Johns Riverkeeper and other conservation groups were able to save them.  </a:t>
            </a:r>
          </a:p>
          <a:p>
            <a:endParaRPr lang="en-US" baseline="0" dirty="0" smtClean="0"/>
          </a:p>
          <a:p>
            <a:r>
              <a:rPr lang="en-US" baseline="0" dirty="0" smtClean="0"/>
              <a:t>The photo in the middle is an aerial view of the River Town development in St. Johns County.  This is an example of a development that could potentially impact both wetlands and SAV.   River Town is located adjacent to Hallows Cove, a productive fish nursery and healthy stand of SAV.</a:t>
            </a:r>
            <a:endParaRPr lang="en-US" dirty="0"/>
          </a:p>
        </p:txBody>
      </p:sp>
      <p:sp>
        <p:nvSpPr>
          <p:cNvPr id="4" name="Slide Number Placeholder 3"/>
          <p:cNvSpPr>
            <a:spLocks noGrp="1"/>
          </p:cNvSpPr>
          <p:nvPr>
            <p:ph type="sldNum" sz="quarter" idx="10"/>
          </p:nvPr>
        </p:nvSpPr>
        <p:spPr/>
        <p:txBody>
          <a:bodyPr/>
          <a:lstStyle/>
          <a:p>
            <a:pPr>
              <a:defRPr/>
            </a:pPr>
            <a:fld id="{F4670E39-AE57-4052-AB52-FCAAEB2E148A}"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2983169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photo on the left is of SAV (Submerged Aquatic Vegetation) or </a:t>
            </a:r>
            <a:r>
              <a:rPr lang="en-US" baseline="0" dirty="0" err="1" smtClean="0"/>
              <a:t>tapegrass</a:t>
            </a:r>
            <a:r>
              <a:rPr lang="en-US" baseline="0" dirty="0" smtClean="0"/>
              <a:t>, and the photo on the right is of wetlands at the Freedom Commerce Center site on the Southside.  These wetlands form the headwaters of both Julington Creek and Pottsburg Creek and were slated for development until St. Johns Riverkeeper and other conservation groups were able to save them.  </a:t>
            </a:r>
          </a:p>
          <a:p>
            <a:endParaRPr lang="en-US" baseline="0" dirty="0" smtClean="0"/>
          </a:p>
          <a:p>
            <a:r>
              <a:rPr lang="en-US" baseline="0" dirty="0" smtClean="0"/>
              <a:t>The photo in the middle is an aerial view of the River Town development in St. Johns County.  This is an example of a development that could potentially impact both wetlands and SAV.   River Town is located adjacent to Hallows Cove, a productive fish nursery and healthy stand of SAV.</a:t>
            </a:r>
            <a:endParaRPr lang="en-US" dirty="0"/>
          </a:p>
        </p:txBody>
      </p:sp>
      <p:sp>
        <p:nvSpPr>
          <p:cNvPr id="4" name="Slide Number Placeholder 3"/>
          <p:cNvSpPr>
            <a:spLocks noGrp="1"/>
          </p:cNvSpPr>
          <p:nvPr>
            <p:ph type="sldNum" sz="quarter" idx="10"/>
          </p:nvPr>
        </p:nvSpPr>
        <p:spPr/>
        <p:txBody>
          <a:bodyPr/>
          <a:lstStyle/>
          <a:p>
            <a:pPr>
              <a:defRPr/>
            </a:pPr>
            <a:fld id="{F4670E39-AE57-4052-AB52-FCAAEB2E148A}"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2983169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photo on the left is of SAV (Submerged Aquatic Vegetation) or </a:t>
            </a:r>
            <a:r>
              <a:rPr lang="en-US" baseline="0" dirty="0" err="1" smtClean="0"/>
              <a:t>tapegrass</a:t>
            </a:r>
            <a:r>
              <a:rPr lang="en-US" baseline="0" dirty="0" smtClean="0"/>
              <a:t>, and the photo on the right is of wetlands at the Freedom Commerce Center site on the Southside.  These wetlands form the headwaters of both Julington Creek and Pottsburg Creek and were slated for development until St. Johns Riverkeeper and other conservation groups were able to save them.  </a:t>
            </a:r>
          </a:p>
          <a:p>
            <a:endParaRPr lang="en-US" baseline="0" dirty="0" smtClean="0"/>
          </a:p>
          <a:p>
            <a:r>
              <a:rPr lang="en-US" baseline="0" dirty="0" smtClean="0"/>
              <a:t>The photo in the middle is an aerial view of the River Town development in St. Johns County.  This is an example of a development that could potentially impact both wetlands and SAV.   River Town is located adjacent to Hallows Cove, a productive fish nursery and healthy stand of SAV.</a:t>
            </a:r>
            <a:endParaRPr lang="en-US" dirty="0"/>
          </a:p>
        </p:txBody>
      </p:sp>
      <p:sp>
        <p:nvSpPr>
          <p:cNvPr id="4" name="Slide Number Placeholder 3"/>
          <p:cNvSpPr>
            <a:spLocks noGrp="1"/>
          </p:cNvSpPr>
          <p:nvPr>
            <p:ph type="sldNum" sz="quarter" idx="10"/>
          </p:nvPr>
        </p:nvSpPr>
        <p:spPr/>
        <p:txBody>
          <a:bodyPr/>
          <a:lstStyle/>
          <a:p>
            <a:pPr>
              <a:defRPr/>
            </a:pPr>
            <a:fld id="{F4670E39-AE57-4052-AB52-FCAAEB2E148A}"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2983169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photo on the left is of SAV (Submerged Aquatic Vegetation) or </a:t>
            </a:r>
            <a:r>
              <a:rPr lang="en-US" baseline="0" dirty="0" err="1" smtClean="0"/>
              <a:t>tapegrass</a:t>
            </a:r>
            <a:r>
              <a:rPr lang="en-US" baseline="0" dirty="0" smtClean="0"/>
              <a:t>, and the photo on the right is of wetlands at the Freedom Commerce Center site on the Southside.  These wetlands form the headwaters of both Julington Creek and Pottsburg Creek and were slated for development until St. Johns Riverkeeper and other conservation groups were able to save them.  </a:t>
            </a:r>
          </a:p>
          <a:p>
            <a:endParaRPr lang="en-US" baseline="0" dirty="0" smtClean="0"/>
          </a:p>
          <a:p>
            <a:r>
              <a:rPr lang="en-US" baseline="0" dirty="0" smtClean="0"/>
              <a:t>The photo in the middle is an aerial view of the River Town development in St. Johns County.  This is an example of a development that could potentially impact both wetlands and SAV.   River Town is located adjacent to Hallows Cove, a productive fish nursery and healthy stand of SAV.</a:t>
            </a:r>
            <a:endParaRPr lang="en-US" dirty="0"/>
          </a:p>
        </p:txBody>
      </p:sp>
      <p:sp>
        <p:nvSpPr>
          <p:cNvPr id="4" name="Slide Number Placeholder 3"/>
          <p:cNvSpPr>
            <a:spLocks noGrp="1"/>
          </p:cNvSpPr>
          <p:nvPr>
            <p:ph type="sldNum" sz="quarter" idx="10"/>
          </p:nvPr>
        </p:nvSpPr>
        <p:spPr/>
        <p:txBody>
          <a:bodyPr/>
          <a:lstStyle/>
          <a:p>
            <a:pPr>
              <a:defRPr/>
            </a:pPr>
            <a:fld id="{F4670E39-AE57-4052-AB52-FCAAEB2E148A}"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2983169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photo on the left is of SAV (Submerged Aquatic Vegetation) or </a:t>
            </a:r>
            <a:r>
              <a:rPr lang="en-US" baseline="0" dirty="0" err="1" smtClean="0"/>
              <a:t>tapegrass</a:t>
            </a:r>
            <a:r>
              <a:rPr lang="en-US" baseline="0" dirty="0" smtClean="0"/>
              <a:t>, and the photo on the right is of wetlands at the Freedom Commerce Center site on the Southside.  These wetlands form the headwaters of both Julington Creek and Pottsburg Creek and were slated for development until St. Johns Riverkeeper and other conservation groups were able to save them.  </a:t>
            </a:r>
          </a:p>
          <a:p>
            <a:endParaRPr lang="en-US" baseline="0" dirty="0" smtClean="0"/>
          </a:p>
          <a:p>
            <a:r>
              <a:rPr lang="en-US" baseline="0" dirty="0" smtClean="0"/>
              <a:t>The photo in the middle is an aerial view of the River Town development in St. Johns County.  This is an example of a development that could potentially impact both wetlands and SAV.   River Town is located adjacent to Hallows Cove, a productive fish nursery and healthy stand of SAV.</a:t>
            </a:r>
            <a:endParaRPr lang="en-US" dirty="0"/>
          </a:p>
        </p:txBody>
      </p:sp>
      <p:sp>
        <p:nvSpPr>
          <p:cNvPr id="4" name="Slide Number Placeholder 3"/>
          <p:cNvSpPr>
            <a:spLocks noGrp="1"/>
          </p:cNvSpPr>
          <p:nvPr>
            <p:ph type="sldNum" sz="quarter" idx="10"/>
          </p:nvPr>
        </p:nvSpPr>
        <p:spPr/>
        <p:txBody>
          <a:bodyPr/>
          <a:lstStyle/>
          <a:p>
            <a:pPr>
              <a:defRPr/>
            </a:pPr>
            <a:fld id="{F4670E39-AE57-4052-AB52-FCAAEB2E148A}"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2983169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4/13/2018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pPr/>
              <a:t>4/13/2018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dirty="0"/>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4/13/2018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4/13/2018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a:spcBef>
                <a:spcPts val="2000"/>
              </a:spcBef>
              <a:buClr>
                <a:srgbClr val="2C7C9F">
                  <a:lumMod val="60000"/>
                  <a:lumOff val="40000"/>
                </a:srgbClr>
              </a:buClr>
              <a:buSzPct val="110000"/>
              <a:buFont typeface="Wingdings 2" pitchFamily="18" charset="2"/>
              <a:buNone/>
            </a:pPr>
            <a:endParaRPr sz="3200" dirty="0">
              <a:solidFill>
                <a:prstClr val="black">
                  <a:lumMod val="65000"/>
                  <a:lumOff val="35000"/>
                </a:prstClr>
              </a:solidFill>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9409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47691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extLst>
      <p:ext uri="{BB962C8B-B14F-4D97-AF65-F5344CB8AC3E}">
        <p14:creationId xmlns:p14="http://schemas.microsoft.com/office/powerpoint/2010/main" val="272179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56718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53062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21215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18140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4/13/2018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14408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7496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extLst>
      <p:ext uri="{BB962C8B-B14F-4D97-AF65-F5344CB8AC3E}">
        <p14:creationId xmlns:p14="http://schemas.microsoft.com/office/powerpoint/2010/main" val="86252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95585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26083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a:spcBef>
                <a:spcPts val="2000"/>
              </a:spcBef>
              <a:buClr>
                <a:srgbClr val="2C7C9F">
                  <a:lumMod val="60000"/>
                  <a:lumOff val="40000"/>
                </a:srgbClr>
              </a:buClr>
              <a:buSzPct val="110000"/>
              <a:buFont typeface="Wingdings 2" pitchFamily="18" charset="2"/>
              <a:buNone/>
            </a:pPr>
            <a:endParaRPr sz="3200">
              <a:solidFill>
                <a:prstClr val="black">
                  <a:lumMod val="65000"/>
                  <a:lumOff val="35000"/>
                </a:prstClr>
              </a:solidFill>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136367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451756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a:p>
        </p:txBody>
      </p:sp>
    </p:spTree>
    <p:extLst>
      <p:ext uri="{BB962C8B-B14F-4D97-AF65-F5344CB8AC3E}">
        <p14:creationId xmlns:p14="http://schemas.microsoft.com/office/powerpoint/2010/main" val="3348401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452072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82223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4/13/2018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920864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343044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794198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554320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a:p>
        </p:txBody>
      </p:sp>
    </p:spTree>
    <p:extLst>
      <p:ext uri="{BB962C8B-B14F-4D97-AF65-F5344CB8AC3E}">
        <p14:creationId xmlns:p14="http://schemas.microsoft.com/office/powerpoint/2010/main" val="12328691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845058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283684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E6C5F9-9757-234B-AAA9-DB5172884992}" type="datetimeFigureOut">
              <a:rPr lang="en-US" smtClean="0">
                <a:solidFill>
                  <a:prstClr val="black">
                    <a:tint val="75000"/>
                  </a:prstClr>
                </a:solidFill>
              </a:rPr>
              <a:pPr/>
              <a:t>4/13/2018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34537A-7AA2-2E41-963D-D0BBD138BE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9949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E6C5F9-9757-234B-AAA9-DB5172884992}" type="datetimeFigureOut">
              <a:rPr lang="en-US" smtClean="0">
                <a:solidFill>
                  <a:prstClr val="black">
                    <a:tint val="75000"/>
                  </a:prstClr>
                </a:solidFill>
              </a:rPr>
              <a:pPr/>
              <a:t>4/13/2018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34537A-7AA2-2E41-963D-D0BBD138BE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92329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E6C5F9-9757-234B-AAA9-DB5172884992}" type="datetimeFigureOut">
              <a:rPr lang="en-US" smtClean="0">
                <a:solidFill>
                  <a:prstClr val="black">
                    <a:tint val="75000"/>
                  </a:prstClr>
                </a:solidFill>
              </a:rPr>
              <a:pPr/>
              <a:t>4/13/2018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34537A-7AA2-2E41-963D-D0BBD138BE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99780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pPr/>
              <a:t>4/13/2018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E6C5F9-9757-234B-AAA9-DB5172884992}" type="datetimeFigureOut">
              <a:rPr lang="en-US" smtClean="0">
                <a:solidFill>
                  <a:prstClr val="black">
                    <a:tint val="75000"/>
                  </a:prstClr>
                </a:solidFill>
              </a:rPr>
              <a:pPr/>
              <a:t>4/13/2018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34537A-7AA2-2E41-963D-D0BBD138BE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82166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E6C5F9-9757-234B-AAA9-DB5172884992}" type="datetimeFigureOut">
              <a:rPr lang="en-US" smtClean="0">
                <a:solidFill>
                  <a:prstClr val="black">
                    <a:tint val="75000"/>
                  </a:prstClr>
                </a:solidFill>
              </a:rPr>
              <a:pPr/>
              <a:t>4/13/2018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D34537A-7AA2-2E41-963D-D0BBD138BE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97589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E6C5F9-9757-234B-AAA9-DB5172884992}" type="datetimeFigureOut">
              <a:rPr lang="en-US" smtClean="0">
                <a:solidFill>
                  <a:prstClr val="black">
                    <a:tint val="75000"/>
                  </a:prstClr>
                </a:solidFill>
              </a:rPr>
              <a:pPr/>
              <a:t>4/13/2018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D34537A-7AA2-2E41-963D-D0BBD138BE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11211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E6C5F9-9757-234B-AAA9-DB5172884992}" type="datetimeFigureOut">
              <a:rPr lang="en-US" smtClean="0">
                <a:solidFill>
                  <a:prstClr val="black">
                    <a:tint val="75000"/>
                  </a:prstClr>
                </a:solidFill>
              </a:rPr>
              <a:pPr/>
              <a:t>4/13/2018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D34537A-7AA2-2E41-963D-D0BBD138BE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39394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E6C5F9-9757-234B-AAA9-DB5172884992}" type="datetimeFigureOut">
              <a:rPr lang="en-US" smtClean="0">
                <a:solidFill>
                  <a:prstClr val="black">
                    <a:tint val="75000"/>
                  </a:prstClr>
                </a:solidFill>
              </a:rPr>
              <a:pPr/>
              <a:t>4/13/2018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34537A-7AA2-2E41-963D-D0BBD138BE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8999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E6C5F9-9757-234B-AAA9-DB5172884992}" type="datetimeFigureOut">
              <a:rPr lang="en-US" smtClean="0">
                <a:solidFill>
                  <a:prstClr val="black">
                    <a:tint val="75000"/>
                  </a:prstClr>
                </a:solidFill>
              </a:rPr>
              <a:pPr/>
              <a:t>4/13/2018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34537A-7AA2-2E41-963D-D0BBD138BE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56295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E6C5F9-9757-234B-AAA9-DB5172884992}" type="datetimeFigureOut">
              <a:rPr lang="en-US" smtClean="0">
                <a:solidFill>
                  <a:prstClr val="black">
                    <a:tint val="75000"/>
                  </a:prstClr>
                </a:solidFill>
              </a:rPr>
              <a:pPr/>
              <a:t>4/13/2018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34537A-7AA2-2E41-963D-D0BBD138BE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57544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E6C5F9-9757-234B-AAA9-DB5172884992}" type="datetimeFigureOut">
              <a:rPr lang="en-US" smtClean="0">
                <a:solidFill>
                  <a:prstClr val="black">
                    <a:tint val="75000"/>
                  </a:prstClr>
                </a:solidFill>
              </a:rPr>
              <a:pPr/>
              <a:t>4/13/2018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34537A-7AA2-2E41-963D-D0BBD138BE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9780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a:spcBef>
                <a:spcPts val="2000"/>
              </a:spcBef>
              <a:buClr>
                <a:srgbClr val="2C7C9F">
                  <a:lumMod val="60000"/>
                  <a:lumOff val="40000"/>
                </a:srgbClr>
              </a:buClr>
              <a:buSzPct val="110000"/>
              <a:buFont typeface="Wingdings 2" pitchFamily="18" charset="2"/>
              <a:buNone/>
            </a:pPr>
            <a:endParaRPr sz="3200">
              <a:solidFill>
                <a:prstClr val="black">
                  <a:lumMod val="65000"/>
                  <a:lumOff val="35000"/>
                </a:prstClr>
              </a:solidFill>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364976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3267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pPr/>
              <a:t>4/13/2018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a:p>
        </p:txBody>
      </p:sp>
    </p:spTree>
    <p:extLst>
      <p:ext uri="{BB962C8B-B14F-4D97-AF65-F5344CB8AC3E}">
        <p14:creationId xmlns:p14="http://schemas.microsoft.com/office/powerpoint/2010/main" val="10997836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759033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077731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232329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087072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785869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073024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a:p>
        </p:txBody>
      </p:sp>
    </p:spTree>
    <p:extLst>
      <p:ext uri="{BB962C8B-B14F-4D97-AF65-F5344CB8AC3E}">
        <p14:creationId xmlns:p14="http://schemas.microsoft.com/office/powerpoint/2010/main" val="18123506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324528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67290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pPr/>
              <a:t>4/13/2018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5CE407-6216-4202-80E4-A30DC2F709B2}"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a:spcBef>
                <a:spcPts val="2000"/>
              </a:spcBef>
              <a:buClr>
                <a:srgbClr val="2C7C9F">
                  <a:lumMod val="60000"/>
                  <a:lumOff val="40000"/>
                </a:srgbClr>
              </a:buClr>
              <a:buSzPct val="110000"/>
              <a:buFont typeface="Wingdings 2" pitchFamily="18" charset="2"/>
              <a:buNone/>
            </a:pPr>
            <a:endParaRPr sz="3200">
              <a:solidFill>
                <a:prstClr val="black">
                  <a:lumMod val="65000"/>
                  <a:lumOff val="35000"/>
                </a:prstClr>
              </a:solidFill>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62406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740243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a:p>
        </p:txBody>
      </p:sp>
    </p:spTree>
    <p:extLst>
      <p:ext uri="{BB962C8B-B14F-4D97-AF65-F5344CB8AC3E}">
        <p14:creationId xmlns:p14="http://schemas.microsoft.com/office/powerpoint/2010/main" val="24425463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121157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244127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863551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471644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655556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288067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a:p>
        </p:txBody>
      </p:sp>
    </p:spTree>
    <p:extLst>
      <p:ext uri="{BB962C8B-B14F-4D97-AF65-F5344CB8AC3E}">
        <p14:creationId xmlns:p14="http://schemas.microsoft.com/office/powerpoint/2010/main" val="1987732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pPr/>
              <a:t>4/13/2018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mtClean="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93532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29108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5FB722B-3333-4F98-AF64-8F1AC29DB33C}" type="datetimeFigureOut">
              <a:rPr lang="en-US" smtClean="0">
                <a:solidFill>
                  <a:prstClr val="black">
                    <a:tint val="75000"/>
                  </a:prstClr>
                </a:solidFill>
              </a:rPr>
              <a:pPr/>
              <a:t>4/13/2018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776DF-2BD1-4FE4-BFF2-5B6D7F28F6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55364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FB722B-3333-4F98-AF64-8F1AC29DB33C}" type="datetimeFigureOut">
              <a:rPr lang="en-US" smtClean="0">
                <a:solidFill>
                  <a:prstClr val="black">
                    <a:tint val="75000"/>
                  </a:prstClr>
                </a:solidFill>
              </a:rPr>
              <a:pPr/>
              <a:t>4/13/2018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776DF-2BD1-4FE4-BFF2-5B6D7F28F6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4680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5FB722B-3333-4F98-AF64-8F1AC29DB33C}" type="datetimeFigureOut">
              <a:rPr lang="en-US" smtClean="0">
                <a:solidFill>
                  <a:prstClr val="black">
                    <a:tint val="75000"/>
                  </a:prstClr>
                </a:solidFill>
              </a:rPr>
              <a:pPr/>
              <a:t>4/13/2018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776DF-2BD1-4FE4-BFF2-5B6D7F28F6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269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5FB722B-3333-4F98-AF64-8F1AC29DB33C}" type="datetimeFigureOut">
              <a:rPr lang="en-US" smtClean="0">
                <a:solidFill>
                  <a:prstClr val="black">
                    <a:tint val="75000"/>
                  </a:prstClr>
                </a:solidFill>
              </a:rPr>
              <a:pPr/>
              <a:t>4/13/2018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776DF-2BD1-4FE4-BFF2-5B6D7F28F6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93091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FB722B-3333-4F98-AF64-8F1AC29DB33C}" type="datetimeFigureOut">
              <a:rPr lang="en-US" smtClean="0">
                <a:solidFill>
                  <a:prstClr val="black">
                    <a:tint val="75000"/>
                  </a:prstClr>
                </a:solidFill>
              </a:rPr>
              <a:pPr/>
              <a:t>4/13/2018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3A776DF-2BD1-4FE4-BFF2-5B6D7F28F6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3362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5FB722B-3333-4F98-AF64-8F1AC29DB33C}" type="datetimeFigureOut">
              <a:rPr lang="en-US" smtClean="0">
                <a:solidFill>
                  <a:prstClr val="black">
                    <a:tint val="75000"/>
                  </a:prstClr>
                </a:solidFill>
              </a:rPr>
              <a:pPr/>
              <a:t>4/13/2018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3A776DF-2BD1-4FE4-BFF2-5B6D7F28F6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06563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FB722B-3333-4F98-AF64-8F1AC29DB33C}" type="datetimeFigureOut">
              <a:rPr lang="en-US" smtClean="0">
                <a:solidFill>
                  <a:prstClr val="black">
                    <a:tint val="75000"/>
                  </a:prstClr>
                </a:solidFill>
              </a:rPr>
              <a:pPr/>
              <a:t>4/13/2018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3A776DF-2BD1-4FE4-BFF2-5B6D7F28F6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65177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5FB722B-3333-4F98-AF64-8F1AC29DB33C}" type="datetimeFigureOut">
              <a:rPr lang="en-US" smtClean="0">
                <a:solidFill>
                  <a:prstClr val="black">
                    <a:tint val="75000"/>
                  </a:prstClr>
                </a:solidFill>
              </a:rPr>
              <a:pPr/>
              <a:t>4/13/2018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776DF-2BD1-4FE4-BFF2-5B6D7F28F6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751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pPr/>
              <a:t>4/13/2018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5FB722B-3333-4F98-AF64-8F1AC29DB33C}" type="datetimeFigureOut">
              <a:rPr lang="en-US" smtClean="0">
                <a:solidFill>
                  <a:prstClr val="black">
                    <a:tint val="75000"/>
                  </a:prstClr>
                </a:solidFill>
              </a:rPr>
              <a:pPr/>
              <a:t>4/13/2018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776DF-2BD1-4FE4-BFF2-5B6D7F28F6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5991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FB722B-3333-4F98-AF64-8F1AC29DB33C}" type="datetimeFigureOut">
              <a:rPr lang="en-US" smtClean="0">
                <a:solidFill>
                  <a:prstClr val="black">
                    <a:tint val="75000"/>
                  </a:prstClr>
                </a:solidFill>
              </a:rPr>
              <a:pPr/>
              <a:t>4/13/2018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776DF-2BD1-4FE4-BFF2-5B6D7F28F6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57784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FB722B-3333-4F98-AF64-8F1AC29DB33C}" type="datetimeFigureOut">
              <a:rPr lang="en-US" smtClean="0">
                <a:solidFill>
                  <a:prstClr val="black">
                    <a:tint val="75000"/>
                  </a:prstClr>
                </a:solidFill>
              </a:rPr>
              <a:pPr/>
              <a:t>4/13/2018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776DF-2BD1-4FE4-BFF2-5B6D7F28F6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98051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a:spcBef>
                <a:spcPts val="2000"/>
              </a:spcBef>
              <a:buClr>
                <a:srgbClr val="2C7C9F">
                  <a:lumMod val="60000"/>
                  <a:lumOff val="40000"/>
                </a:srgbClr>
              </a:buClr>
              <a:buSzPct val="110000"/>
              <a:buFont typeface="Wingdings 2" pitchFamily="18" charset="2"/>
              <a:buNone/>
            </a:pPr>
            <a:endParaRPr sz="3200">
              <a:solidFill>
                <a:prstClr val="black">
                  <a:lumMod val="65000"/>
                  <a:lumOff val="35000"/>
                </a:prstClr>
              </a:solidFill>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246103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387432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a:p>
        </p:txBody>
      </p:sp>
    </p:spTree>
    <p:extLst>
      <p:ext uri="{BB962C8B-B14F-4D97-AF65-F5344CB8AC3E}">
        <p14:creationId xmlns:p14="http://schemas.microsoft.com/office/powerpoint/2010/main" val="20935947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978500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294741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077745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654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pPr/>
              <a:t>4/13/2018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289370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738446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a:p>
        </p:txBody>
      </p:sp>
    </p:spTree>
    <p:extLst>
      <p:ext uri="{BB962C8B-B14F-4D97-AF65-F5344CB8AC3E}">
        <p14:creationId xmlns:p14="http://schemas.microsoft.com/office/powerpoint/2010/main" val="152249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539999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56519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8.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dirty="0" smtClean="0"/>
              <a:t>Click to edit Master title style</a:t>
            </a:r>
            <a:endParaRPr dirty="0"/>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pPr/>
              <a:t>4/13/2018</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3600" kern="1200">
          <a:solidFill>
            <a:schemeClr val="accent1"/>
          </a:solidFill>
          <a:latin typeface="Calibri"/>
          <a:ea typeface="+mj-ea"/>
          <a:cs typeface="Calibri"/>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dirty="0" smtClean="0"/>
              <a:t>Click to edit Master title style</a:t>
            </a:r>
            <a:endParaRPr dirty="0"/>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6935348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3600" kern="1200">
          <a:solidFill>
            <a:schemeClr val="accent1"/>
          </a:solidFill>
          <a:latin typeface="Calibri"/>
          <a:ea typeface="+mj-ea"/>
          <a:cs typeface="Calibri"/>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dirty="0" smtClean="0"/>
              <a:t>Click to edit Master title style</a:t>
            </a:r>
            <a:endParaRPr dirty="0"/>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3692039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Lst>
  <p:txStyles>
    <p:titleStyle>
      <a:lvl1pPr algn="ctr" defTabSz="914400" rtl="0" eaLnBrk="1" latinLnBrk="0" hangingPunct="1">
        <a:spcBef>
          <a:spcPct val="0"/>
        </a:spcBef>
        <a:buNone/>
        <a:defRPr sz="3600" kern="1200">
          <a:solidFill>
            <a:schemeClr val="accent1"/>
          </a:solidFill>
          <a:latin typeface="Calibri"/>
          <a:ea typeface="+mj-ea"/>
          <a:cs typeface="Calibri"/>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E3EBF5">
            <a:alpha val="4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E6C5F9-9757-234B-AAA9-DB5172884992}" type="datetimeFigureOut">
              <a:rPr lang="en-US" smtClean="0">
                <a:solidFill>
                  <a:prstClr val="black">
                    <a:tint val="75000"/>
                  </a:prstClr>
                </a:solidFill>
              </a:rPr>
              <a:pPr/>
              <a:t>4/13/2018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34537A-7AA2-2E41-963D-D0BBD138BE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9095374"/>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dirty="0" smtClean="0"/>
              <a:t>Click to edit Master title style</a:t>
            </a:r>
            <a:endParaRPr dirty="0"/>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19722991"/>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p:txStyles>
    <p:titleStyle>
      <a:lvl1pPr algn="ctr" defTabSz="914400" rtl="0" eaLnBrk="1" latinLnBrk="0" hangingPunct="1">
        <a:spcBef>
          <a:spcPct val="0"/>
        </a:spcBef>
        <a:buNone/>
        <a:defRPr sz="3600" kern="1200">
          <a:solidFill>
            <a:schemeClr val="accent1"/>
          </a:solidFill>
          <a:latin typeface="Calibri"/>
          <a:ea typeface="+mj-ea"/>
          <a:cs typeface="Calibri"/>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dirty="0" smtClean="0"/>
              <a:t>Click to edit Master title style</a:t>
            </a:r>
            <a:endParaRPr dirty="0"/>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58755727"/>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Lst>
  <p:txStyles>
    <p:titleStyle>
      <a:lvl1pPr algn="ctr" defTabSz="914400" rtl="0" eaLnBrk="1" latinLnBrk="0" hangingPunct="1">
        <a:spcBef>
          <a:spcPct val="0"/>
        </a:spcBef>
        <a:buNone/>
        <a:defRPr sz="3600" kern="1200">
          <a:solidFill>
            <a:schemeClr val="accent1"/>
          </a:solidFill>
          <a:latin typeface="Calibri"/>
          <a:ea typeface="+mj-ea"/>
          <a:cs typeface="Calibri"/>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5FB722B-3333-4F98-AF64-8F1AC29DB33C}" type="datetimeFigureOut">
              <a:rPr lang="en-US" smtClean="0">
                <a:solidFill>
                  <a:prstClr val="black">
                    <a:tint val="75000"/>
                  </a:prstClr>
                </a:solidFill>
              </a:rPr>
              <a:pPr defTabSz="457200"/>
              <a:t>4/13/2018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3A776DF-2BD1-4FE4-BFF2-5B6D7F28F61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767197719"/>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dirty="0" smtClean="0"/>
              <a:t>Click to edit Master title style</a:t>
            </a:r>
            <a:endParaRPr dirty="0"/>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solidFill>
                  <a:prstClr val="white"/>
                </a:solidFill>
              </a:rPr>
              <a:pPr/>
              <a:t>4/13/2018</a:t>
            </a:fld>
            <a:endParaRPr lang="en-US" dirty="0">
              <a:solidFill>
                <a:prstClr val="white"/>
              </a:solidFill>
            </a:endParaRPr>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94308097"/>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Lst>
  <p:txStyles>
    <p:titleStyle>
      <a:lvl1pPr algn="ctr" defTabSz="914400" rtl="0" eaLnBrk="1" latinLnBrk="0" hangingPunct="1">
        <a:spcBef>
          <a:spcPct val="0"/>
        </a:spcBef>
        <a:buNone/>
        <a:defRPr sz="3600" kern="1200">
          <a:solidFill>
            <a:schemeClr val="accent1"/>
          </a:solidFill>
          <a:latin typeface="Calibri"/>
          <a:ea typeface="+mj-ea"/>
          <a:cs typeface="Calibri"/>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90.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llustration [Converted].eps"/>
          <p:cNvPicPr>
            <a:picLocks noChangeAspect="1"/>
          </p:cNvPicPr>
          <p:nvPr/>
        </p:nvPicPr>
        <p:blipFill rotWithShape="1">
          <a:blip r:embed="rId3" cstate="print">
            <a:extLst>
              <a:ext uri="{28A0092B-C50C-407E-A947-70E740481C1C}">
                <a14:useLocalDpi xmlns:a14="http://schemas.microsoft.com/office/drawing/2010/main" val="0"/>
              </a:ext>
            </a:extLst>
          </a:blip>
          <a:srcRect b="25016"/>
          <a:stretch/>
        </p:blipFill>
        <p:spPr>
          <a:xfrm>
            <a:off x="0" y="0"/>
            <a:ext cx="9144000" cy="6856548"/>
          </a:xfrm>
          <a:prstGeom prst="rect">
            <a:avLst/>
          </a:prstGeom>
        </p:spPr>
      </p:pic>
      <p:sp>
        <p:nvSpPr>
          <p:cNvPr id="2" name="Title 1"/>
          <p:cNvSpPr>
            <a:spLocks noGrp="1"/>
          </p:cNvSpPr>
          <p:nvPr>
            <p:ph type="ctrTitle"/>
          </p:nvPr>
        </p:nvSpPr>
        <p:spPr>
          <a:xfrm>
            <a:off x="0" y="4663255"/>
            <a:ext cx="9144000" cy="1374847"/>
          </a:xfrm>
        </p:spPr>
        <p:txBody>
          <a:bodyPr/>
          <a:lstStyle/>
          <a:p>
            <a:r>
              <a:rPr lang="en-US" sz="3600" b="1" u="sng" dirty="0" smtClean="0">
                <a:solidFill>
                  <a:schemeClr val="tx2">
                    <a:lumMod val="75000"/>
                    <a:lumOff val="25000"/>
                  </a:schemeClr>
                </a:solidFill>
                <a:latin typeface="Goudy Old Style" panose="02020502050305020303" pitchFamily="18" charset="0"/>
                <a:cs typeface="Calibri"/>
              </a:rPr>
              <a:t>Wetlands Protection</a:t>
            </a:r>
            <a:r>
              <a:rPr lang="en-US" sz="3600" b="1" dirty="0" smtClean="0">
                <a:solidFill>
                  <a:schemeClr val="tx2">
                    <a:lumMod val="75000"/>
                    <a:lumOff val="25000"/>
                  </a:schemeClr>
                </a:solidFill>
                <a:latin typeface="Goudy Old Style" panose="02020502050305020303" pitchFamily="18" charset="0"/>
                <a:cs typeface="Calibri"/>
              </a:rPr>
              <a:t/>
            </a:r>
            <a:br>
              <a:rPr lang="en-US" sz="3600" b="1" dirty="0" smtClean="0">
                <a:solidFill>
                  <a:schemeClr val="tx2">
                    <a:lumMod val="75000"/>
                    <a:lumOff val="25000"/>
                  </a:schemeClr>
                </a:solidFill>
                <a:latin typeface="Goudy Old Style" panose="02020502050305020303" pitchFamily="18" charset="0"/>
                <a:cs typeface="Calibri"/>
              </a:rPr>
            </a:br>
            <a:r>
              <a:rPr lang="en-US" sz="3600" b="1" dirty="0" smtClean="0">
                <a:solidFill>
                  <a:schemeClr val="tx2">
                    <a:lumMod val="75000"/>
                    <a:lumOff val="25000"/>
                  </a:schemeClr>
                </a:solidFill>
                <a:latin typeface="Goudy Old Style" panose="02020502050305020303" pitchFamily="18" charset="0"/>
                <a:cs typeface="Calibri"/>
              </a:rPr>
              <a:t>Critical to Northeast Florida Resiliency</a:t>
            </a:r>
            <a:endParaRPr lang="en-US" sz="3600" b="1" dirty="0">
              <a:solidFill>
                <a:schemeClr val="tx2">
                  <a:lumMod val="75000"/>
                  <a:lumOff val="25000"/>
                </a:schemeClr>
              </a:solidFill>
              <a:latin typeface="Goudy Old Style" panose="02020502050305020303" pitchFamily="18" charset="0"/>
              <a:cs typeface="Calibri"/>
            </a:endParaRPr>
          </a:p>
        </p:txBody>
      </p:sp>
      <p:pic>
        <p:nvPicPr>
          <p:cNvPr id="6" name="Picture 5" descr="NEWRiverkeeperLogo.jpg"/>
          <p:cNvPicPr>
            <a:picLocks noChangeAspect="1"/>
          </p:cNvPicPr>
          <p:nvPr/>
        </p:nvPicPr>
        <p:blipFill>
          <a:blip r:embed="rId4" cstate="print">
            <a:clrChange>
              <a:clrFrom>
                <a:srgbClr val="FCFDFD"/>
              </a:clrFrom>
              <a:clrTo>
                <a:srgbClr val="FCFDFD">
                  <a:alpha val="0"/>
                </a:srgbClr>
              </a:clrTo>
            </a:clrChange>
          </a:blip>
          <a:stretch>
            <a:fillRect/>
          </a:stretch>
        </p:blipFill>
        <p:spPr>
          <a:xfrm>
            <a:off x="2909857" y="558800"/>
            <a:ext cx="3309122" cy="1743155"/>
          </a:xfrm>
          <a:prstGeom prst="rect">
            <a:avLst/>
          </a:prstGeom>
          <a:noFill/>
          <a:ln>
            <a:noFill/>
          </a:ln>
        </p:spPr>
      </p:pic>
    </p:spTree>
    <p:extLst>
      <p:ext uri="{BB962C8B-B14F-4D97-AF65-F5344CB8AC3E}">
        <p14:creationId xmlns:p14="http://schemas.microsoft.com/office/powerpoint/2010/main" val="4185350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apopka aquatic grass.jpg"/>
          <p:cNvPicPr>
            <a:picLocks noGrp="1" noChangeAspect="1"/>
          </p:cNvPicPr>
          <p:nvPr>
            <p:ph sz="half" idx="1"/>
          </p:nvPr>
        </p:nvPicPr>
        <p:blipFill>
          <a:blip r:embed="rId3" cstate="print"/>
          <a:stretch>
            <a:fillRect/>
          </a:stretch>
        </p:blipFill>
        <p:spPr>
          <a:xfrm>
            <a:off x="363074" y="993172"/>
            <a:ext cx="4031466" cy="5369643"/>
          </a:xfrm>
          <a:prstGeom prst="rect">
            <a:avLst/>
          </a:prstGeom>
          <a:ln>
            <a:noFill/>
          </a:ln>
          <a:effectLst>
            <a:softEdge rad="112500"/>
          </a:effectLst>
        </p:spPr>
      </p:pic>
      <p:sp>
        <p:nvSpPr>
          <p:cNvPr id="15" name="TextBox 14"/>
          <p:cNvSpPr txBox="1"/>
          <p:nvPr/>
        </p:nvSpPr>
        <p:spPr>
          <a:xfrm>
            <a:off x="722671" y="6277031"/>
            <a:ext cx="1902542" cy="215444"/>
          </a:xfrm>
          <a:prstGeom prst="rect">
            <a:avLst/>
          </a:prstGeom>
          <a:noFill/>
        </p:spPr>
        <p:txBody>
          <a:bodyPr wrap="square" rtlCol="0">
            <a:spAutoFit/>
          </a:bodyPr>
          <a:lstStyle/>
          <a:p>
            <a:pPr>
              <a:defRPr/>
            </a:pPr>
            <a:r>
              <a:rPr lang="en-US" sz="800" dirty="0" smtClean="0">
                <a:solidFill>
                  <a:prstClr val="black"/>
                </a:solidFill>
              </a:rPr>
              <a:t>Photo courtesy of SJRWMD</a:t>
            </a:r>
            <a:endParaRPr lang="en-US" sz="800" dirty="0">
              <a:solidFill>
                <a:prstClr val="black"/>
              </a:solidFill>
            </a:endParaRPr>
          </a:p>
        </p:txBody>
      </p:sp>
      <p:sp>
        <p:nvSpPr>
          <p:cNvPr id="2" name="TextBox 1"/>
          <p:cNvSpPr txBox="1"/>
          <p:nvPr/>
        </p:nvSpPr>
        <p:spPr>
          <a:xfrm>
            <a:off x="4641674" y="1545021"/>
            <a:ext cx="4076658" cy="3908762"/>
          </a:xfrm>
          <a:prstGeom prst="rect">
            <a:avLst/>
          </a:prstGeom>
          <a:noFill/>
        </p:spPr>
        <p:txBody>
          <a:bodyPr wrap="square" rtlCol="0">
            <a:spAutoFit/>
          </a:bodyPr>
          <a:lstStyle/>
          <a:p>
            <a:pPr algn="ctr" fontAlgn="base"/>
            <a:r>
              <a:rPr lang="en-US" sz="3200" dirty="0" smtClean="0"/>
              <a:t>Mitigation Banks </a:t>
            </a:r>
          </a:p>
          <a:p>
            <a:pPr algn="ctr" fontAlgn="base"/>
            <a:endParaRPr lang="en-US" sz="1000" dirty="0" smtClean="0"/>
          </a:p>
          <a:p>
            <a:pPr algn="ctr" fontAlgn="base"/>
            <a:r>
              <a:rPr lang="en-US" sz="2800" b="1" dirty="0" smtClean="0"/>
              <a:t>VS</a:t>
            </a:r>
          </a:p>
          <a:p>
            <a:pPr algn="ctr" fontAlgn="base"/>
            <a:endParaRPr lang="en-US" sz="1000" dirty="0" smtClean="0"/>
          </a:p>
          <a:p>
            <a:pPr algn="ctr" fontAlgn="base"/>
            <a:r>
              <a:rPr lang="en-US" sz="3200" dirty="0" smtClean="0"/>
              <a:t>Preservation</a:t>
            </a:r>
          </a:p>
          <a:p>
            <a:pPr algn="ctr" fontAlgn="base"/>
            <a:r>
              <a:rPr lang="en-US" sz="3200" dirty="0" smtClean="0"/>
              <a:t>Creation</a:t>
            </a:r>
          </a:p>
          <a:p>
            <a:pPr algn="ctr" fontAlgn="base"/>
            <a:r>
              <a:rPr lang="en-US" sz="3200" dirty="0" smtClean="0"/>
              <a:t>Enhancement</a:t>
            </a:r>
          </a:p>
          <a:p>
            <a:pPr algn="ctr" fontAlgn="base"/>
            <a:r>
              <a:rPr lang="en-US" sz="3200" dirty="0" smtClean="0"/>
              <a:t>Restoration </a:t>
            </a:r>
          </a:p>
          <a:p>
            <a:pPr fontAlgn="base"/>
            <a:endParaRPr lang="en-US" dirty="0" smtClean="0"/>
          </a:p>
          <a:p>
            <a:pPr fontAlgn="base"/>
            <a:endParaRPr lang="en-US" dirty="0"/>
          </a:p>
        </p:txBody>
      </p:sp>
      <p:sp>
        <p:nvSpPr>
          <p:cNvPr id="5" name="TextBox 4"/>
          <p:cNvSpPr txBox="1"/>
          <p:nvPr/>
        </p:nvSpPr>
        <p:spPr>
          <a:xfrm>
            <a:off x="722671" y="346841"/>
            <a:ext cx="7838005" cy="646331"/>
          </a:xfrm>
          <a:prstGeom prst="rect">
            <a:avLst/>
          </a:prstGeom>
          <a:noFill/>
        </p:spPr>
        <p:txBody>
          <a:bodyPr wrap="square" rtlCol="0">
            <a:spAutoFit/>
          </a:bodyPr>
          <a:lstStyle/>
          <a:p>
            <a:r>
              <a:rPr lang="en-US" sz="3600" u="sng" dirty="0" smtClean="0">
                <a:latin typeface="Calibri" panose="020F0502020204030204" pitchFamily="34" charset="0"/>
              </a:rPr>
              <a:t>Current Trend is </a:t>
            </a:r>
            <a:r>
              <a:rPr lang="en-US" sz="3600" b="1" u="sng" dirty="0" smtClean="0">
                <a:latin typeface="Calibri" panose="020F0502020204030204" pitchFamily="34" charset="0"/>
              </a:rPr>
              <a:t>WORSENING</a:t>
            </a:r>
            <a:r>
              <a:rPr lang="en-US" sz="3600" u="sng" dirty="0" smtClean="0">
                <a:latin typeface="Calibri" panose="020F0502020204030204" pitchFamily="34" charset="0"/>
              </a:rPr>
              <a:t> </a:t>
            </a:r>
            <a:endParaRPr lang="en-US" sz="3600" u="sng" dirty="0">
              <a:latin typeface="Calibri" panose="020F0502020204030204" pitchFamily="34" charset="0"/>
            </a:endParaRPr>
          </a:p>
        </p:txBody>
      </p:sp>
    </p:spTree>
    <p:extLst>
      <p:ext uri="{BB962C8B-B14F-4D97-AF65-F5344CB8AC3E}">
        <p14:creationId xmlns:p14="http://schemas.microsoft.com/office/powerpoint/2010/main" val="899424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299545"/>
            <a:ext cx="11321141" cy="8490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35118" y="2068504"/>
            <a:ext cx="8292662" cy="4031873"/>
          </a:xfrm>
          <a:prstGeom prst="rect">
            <a:avLst/>
          </a:prstGeom>
          <a:noFill/>
        </p:spPr>
        <p:txBody>
          <a:bodyPr wrap="square" rtlCol="0">
            <a:spAutoFit/>
          </a:bodyPr>
          <a:lstStyle/>
          <a:p>
            <a:r>
              <a:rPr lang="en-US" sz="2800" b="1" dirty="0" smtClean="0">
                <a:latin typeface="Calibri" panose="020F0502020204030204" pitchFamily="34" charset="0"/>
              </a:rPr>
              <a:t>Wetland Mitigation Banks are mostly in Rural Areas</a:t>
            </a:r>
          </a:p>
          <a:p>
            <a:endParaRPr lang="en-US" sz="1000" dirty="0">
              <a:latin typeface="Calibri" panose="020F0502020204030204" pitchFamily="34" charset="0"/>
            </a:endParaRPr>
          </a:p>
          <a:p>
            <a:r>
              <a:rPr lang="en-US" sz="2800" u="sng" dirty="0" smtClean="0">
                <a:latin typeface="Calibri" panose="020F0502020204030204" pitchFamily="34" charset="0"/>
              </a:rPr>
              <a:t>Urban Areas Lose:</a:t>
            </a:r>
          </a:p>
          <a:p>
            <a:endParaRPr lang="en-US" sz="1000" u="sng" dirty="0" smtClean="0">
              <a:latin typeface="Calibri" panose="020F0502020204030204" pitchFamily="34" charset="0"/>
            </a:endParaRPr>
          </a:p>
          <a:p>
            <a:pPr marL="914400" lvl="1" indent="-457200">
              <a:buFont typeface="Arial" panose="020B0604020202020204" pitchFamily="34" charset="0"/>
              <a:buChar char="•"/>
            </a:pPr>
            <a:r>
              <a:rPr lang="en-US" sz="2800" dirty="0" smtClean="0">
                <a:latin typeface="Calibri" panose="020F0502020204030204" pitchFamily="34" charset="0"/>
              </a:rPr>
              <a:t>Bank Stabilization</a:t>
            </a:r>
          </a:p>
          <a:p>
            <a:pPr marL="914400" lvl="1" indent="-457200">
              <a:buFont typeface="Arial" panose="020B0604020202020204" pitchFamily="34" charset="0"/>
              <a:buChar char="•"/>
            </a:pPr>
            <a:endParaRPr lang="en-US" sz="1000" dirty="0" smtClean="0">
              <a:latin typeface="Calibri" panose="020F0502020204030204" pitchFamily="34" charset="0"/>
            </a:endParaRPr>
          </a:p>
          <a:p>
            <a:pPr marL="914400" lvl="1" indent="-457200">
              <a:buFont typeface="Arial" panose="020B0604020202020204" pitchFamily="34" charset="0"/>
              <a:buChar char="•"/>
            </a:pPr>
            <a:r>
              <a:rPr lang="en-US" sz="2800" dirty="0" smtClean="0">
                <a:latin typeface="Calibri" panose="020F0502020204030204" pitchFamily="34" charset="0"/>
              </a:rPr>
              <a:t>Water Filtration</a:t>
            </a:r>
          </a:p>
          <a:p>
            <a:pPr marL="914400" lvl="1" indent="-457200">
              <a:buFont typeface="Arial" panose="020B0604020202020204" pitchFamily="34" charset="0"/>
              <a:buChar char="•"/>
            </a:pPr>
            <a:endParaRPr lang="en-US" sz="1000" dirty="0" smtClean="0">
              <a:latin typeface="Calibri" panose="020F0502020204030204" pitchFamily="34" charset="0"/>
            </a:endParaRPr>
          </a:p>
          <a:p>
            <a:pPr marL="914400" lvl="1" indent="-457200">
              <a:buFont typeface="Arial" panose="020B0604020202020204" pitchFamily="34" charset="0"/>
              <a:buChar char="•"/>
            </a:pPr>
            <a:r>
              <a:rPr lang="en-US" sz="2800" dirty="0" smtClean="0">
                <a:latin typeface="Calibri" panose="020F0502020204030204" pitchFamily="34" charset="0"/>
              </a:rPr>
              <a:t>Flood Mitigation</a:t>
            </a:r>
          </a:p>
          <a:p>
            <a:pPr marL="914400" lvl="1" indent="-457200">
              <a:buFont typeface="Arial" panose="020B0604020202020204" pitchFamily="34" charset="0"/>
              <a:buChar char="•"/>
            </a:pPr>
            <a:endParaRPr lang="en-US" sz="1000" dirty="0" smtClean="0">
              <a:latin typeface="Calibri" panose="020F0502020204030204" pitchFamily="34" charset="0"/>
            </a:endParaRPr>
          </a:p>
          <a:p>
            <a:pPr marL="914400" lvl="1" indent="-457200">
              <a:buFont typeface="Arial" panose="020B0604020202020204" pitchFamily="34" charset="0"/>
              <a:buChar char="•"/>
            </a:pPr>
            <a:r>
              <a:rPr lang="en-US" sz="2800" dirty="0" smtClean="0">
                <a:latin typeface="Calibri" panose="020F0502020204030204" pitchFamily="34" charset="0"/>
              </a:rPr>
              <a:t>Storm Surge Protection</a:t>
            </a:r>
          </a:p>
          <a:p>
            <a:pPr marL="914400" lvl="1" indent="-457200">
              <a:buFont typeface="Arial" panose="020B0604020202020204" pitchFamily="34" charset="0"/>
              <a:buChar char="•"/>
            </a:pPr>
            <a:endParaRPr lang="en-US" sz="1000" dirty="0" smtClean="0">
              <a:latin typeface="Calibri" panose="020F0502020204030204" pitchFamily="34" charset="0"/>
            </a:endParaRPr>
          </a:p>
          <a:p>
            <a:pPr marL="914400" lvl="1" indent="-457200">
              <a:buFont typeface="Arial" panose="020B0604020202020204" pitchFamily="34" charset="0"/>
              <a:buChar char="•"/>
            </a:pPr>
            <a:r>
              <a:rPr lang="en-US" sz="2800" dirty="0" smtClean="0">
                <a:latin typeface="Calibri" panose="020F0502020204030204" pitchFamily="34" charset="0"/>
              </a:rPr>
              <a:t>Wildlife Habitat</a:t>
            </a:r>
          </a:p>
        </p:txBody>
      </p:sp>
      <p:sp>
        <p:nvSpPr>
          <p:cNvPr id="4" name="TextBox 3"/>
          <p:cNvSpPr txBox="1"/>
          <p:nvPr/>
        </p:nvSpPr>
        <p:spPr>
          <a:xfrm>
            <a:off x="549250" y="615929"/>
            <a:ext cx="8594750" cy="1200329"/>
          </a:xfrm>
          <a:prstGeom prst="rect">
            <a:avLst/>
          </a:prstGeom>
          <a:noFill/>
        </p:spPr>
        <p:txBody>
          <a:bodyPr wrap="square" rtlCol="0">
            <a:spAutoFit/>
          </a:bodyPr>
          <a:lstStyle/>
          <a:p>
            <a:r>
              <a:rPr lang="en-US" sz="3600" u="sng" dirty="0" smtClean="0">
                <a:latin typeface="Calibri" panose="020F0502020204030204" pitchFamily="34" charset="0"/>
              </a:rPr>
              <a:t>Value of Wetlands Lost – </a:t>
            </a:r>
          </a:p>
          <a:p>
            <a:r>
              <a:rPr lang="en-US" sz="3600" u="sng" dirty="0" smtClean="0">
                <a:latin typeface="Calibri" panose="020F0502020204030204" pitchFamily="34" charset="0"/>
              </a:rPr>
              <a:t>Moved from Urban to Rural Areas</a:t>
            </a:r>
            <a:endParaRPr lang="en-US" sz="3600" u="sng" dirty="0">
              <a:latin typeface="Calibri" panose="020F0502020204030204" pitchFamily="34" charset="0"/>
            </a:endParaRPr>
          </a:p>
        </p:txBody>
      </p:sp>
    </p:spTree>
    <p:extLst>
      <p:ext uri="{BB962C8B-B14F-4D97-AF65-F5344CB8AC3E}">
        <p14:creationId xmlns:p14="http://schemas.microsoft.com/office/powerpoint/2010/main" val="2658563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apopka aquatic grass.jpg"/>
          <p:cNvPicPr>
            <a:picLocks noGrp="1" noChangeAspect="1"/>
          </p:cNvPicPr>
          <p:nvPr>
            <p:ph sz="half" idx="1"/>
          </p:nvPr>
        </p:nvPicPr>
        <p:blipFill>
          <a:blip r:embed="rId3" cstate="print"/>
          <a:stretch>
            <a:fillRect/>
          </a:stretch>
        </p:blipFill>
        <p:spPr>
          <a:xfrm>
            <a:off x="363074" y="993172"/>
            <a:ext cx="4031466" cy="5369643"/>
          </a:xfrm>
          <a:prstGeom prst="rect">
            <a:avLst/>
          </a:prstGeom>
          <a:ln>
            <a:noFill/>
          </a:ln>
          <a:effectLst>
            <a:softEdge rad="112500"/>
          </a:effectLst>
        </p:spPr>
      </p:pic>
      <p:sp>
        <p:nvSpPr>
          <p:cNvPr id="15" name="TextBox 14"/>
          <p:cNvSpPr txBox="1"/>
          <p:nvPr/>
        </p:nvSpPr>
        <p:spPr>
          <a:xfrm>
            <a:off x="722671" y="6277031"/>
            <a:ext cx="1902542" cy="215444"/>
          </a:xfrm>
          <a:prstGeom prst="rect">
            <a:avLst/>
          </a:prstGeom>
          <a:noFill/>
        </p:spPr>
        <p:txBody>
          <a:bodyPr wrap="square" rtlCol="0">
            <a:spAutoFit/>
          </a:bodyPr>
          <a:lstStyle/>
          <a:p>
            <a:pPr>
              <a:defRPr/>
            </a:pPr>
            <a:r>
              <a:rPr lang="en-US" sz="800" dirty="0" smtClean="0">
                <a:solidFill>
                  <a:prstClr val="black"/>
                </a:solidFill>
              </a:rPr>
              <a:t>Photo courtesy of SJRWMD</a:t>
            </a:r>
            <a:endParaRPr lang="en-US" sz="800" dirty="0">
              <a:solidFill>
                <a:prstClr val="black"/>
              </a:solidFill>
            </a:endParaRPr>
          </a:p>
        </p:txBody>
      </p:sp>
      <p:sp>
        <p:nvSpPr>
          <p:cNvPr id="2" name="TextBox 1"/>
          <p:cNvSpPr txBox="1"/>
          <p:nvPr/>
        </p:nvSpPr>
        <p:spPr>
          <a:xfrm>
            <a:off x="4394540" y="1184918"/>
            <a:ext cx="4623336" cy="5539978"/>
          </a:xfrm>
          <a:prstGeom prst="rect">
            <a:avLst/>
          </a:prstGeom>
          <a:noFill/>
        </p:spPr>
        <p:txBody>
          <a:bodyPr wrap="square" rtlCol="0">
            <a:spAutoFit/>
          </a:bodyPr>
          <a:lstStyle/>
          <a:p>
            <a:pPr marL="457200" indent="-457200" fontAlgn="base">
              <a:buFont typeface="Arial" panose="020B0604020202020204" pitchFamily="34" charset="0"/>
              <a:buChar char="•"/>
            </a:pPr>
            <a:r>
              <a:rPr lang="en-US" sz="2800" dirty="0" smtClean="0">
                <a:latin typeface="Calibri" panose="020F0502020204030204" pitchFamily="34" charset="0"/>
              </a:rPr>
              <a:t>Growing Population &amp; Urbanization</a:t>
            </a:r>
          </a:p>
          <a:p>
            <a:pPr marL="457200" indent="-457200" fontAlgn="base">
              <a:buFont typeface="Arial" panose="020B0604020202020204" pitchFamily="34" charset="0"/>
              <a:buChar char="•"/>
            </a:pPr>
            <a:endParaRPr lang="en-US" sz="1000" dirty="0" smtClean="0">
              <a:latin typeface="Calibri" panose="020F0502020204030204" pitchFamily="34" charset="0"/>
            </a:endParaRPr>
          </a:p>
          <a:p>
            <a:pPr marL="457200" indent="-457200" fontAlgn="base">
              <a:buFont typeface="Arial" panose="020B0604020202020204" pitchFamily="34" charset="0"/>
              <a:buChar char="•"/>
            </a:pPr>
            <a:r>
              <a:rPr lang="en-US" sz="2800" dirty="0" smtClean="0">
                <a:latin typeface="Calibri" panose="020F0502020204030204" pitchFamily="34" charset="0"/>
              </a:rPr>
              <a:t>Increased Development along Waterways</a:t>
            </a:r>
          </a:p>
          <a:p>
            <a:pPr marL="457200" indent="-457200" fontAlgn="base">
              <a:buFont typeface="Arial" panose="020B0604020202020204" pitchFamily="34" charset="0"/>
              <a:buChar char="•"/>
            </a:pPr>
            <a:endParaRPr lang="en-US" sz="1000" dirty="0" smtClean="0">
              <a:latin typeface="Calibri" panose="020F0502020204030204" pitchFamily="34" charset="0"/>
            </a:endParaRPr>
          </a:p>
          <a:p>
            <a:pPr marL="457200" indent="-457200" fontAlgn="base">
              <a:buFont typeface="Arial" panose="020B0604020202020204" pitchFamily="34" charset="0"/>
              <a:buChar char="•"/>
            </a:pPr>
            <a:r>
              <a:rPr lang="en-US" sz="2800" dirty="0" smtClean="0">
                <a:latin typeface="Calibri" panose="020F0502020204030204" pitchFamily="34" charset="0"/>
              </a:rPr>
              <a:t>Saltwater Intrusion</a:t>
            </a:r>
          </a:p>
          <a:p>
            <a:pPr marL="914400" lvl="1" indent="-457200" fontAlgn="base">
              <a:buFont typeface="Arial" panose="020B0604020202020204" pitchFamily="34" charset="0"/>
              <a:buChar char="•"/>
            </a:pPr>
            <a:r>
              <a:rPr lang="en-US" sz="2400" dirty="0" smtClean="0">
                <a:latin typeface="Calibri" panose="020F0502020204030204" pitchFamily="34" charset="0"/>
              </a:rPr>
              <a:t>Water Withdrawals</a:t>
            </a:r>
          </a:p>
          <a:p>
            <a:pPr marL="914400" lvl="1" indent="-457200" fontAlgn="base">
              <a:buFont typeface="Arial" panose="020B0604020202020204" pitchFamily="34" charset="0"/>
              <a:buChar char="•"/>
            </a:pPr>
            <a:r>
              <a:rPr lang="en-US" sz="2400" dirty="0" smtClean="0">
                <a:latin typeface="Calibri" panose="020F0502020204030204" pitchFamily="34" charset="0"/>
              </a:rPr>
              <a:t>Deep Dredge</a:t>
            </a:r>
          </a:p>
          <a:p>
            <a:pPr marL="914400" lvl="1" indent="-457200" fontAlgn="base">
              <a:buFont typeface="Arial" panose="020B0604020202020204" pitchFamily="34" charset="0"/>
              <a:buChar char="•"/>
            </a:pPr>
            <a:r>
              <a:rPr lang="en-US" sz="2400" dirty="0" smtClean="0">
                <a:latin typeface="Calibri" panose="020F0502020204030204" pitchFamily="34" charset="0"/>
              </a:rPr>
              <a:t>Sea Level Rise</a:t>
            </a:r>
          </a:p>
          <a:p>
            <a:pPr marL="457200" indent="-457200" fontAlgn="base">
              <a:buFont typeface="Arial" panose="020B0604020202020204" pitchFamily="34" charset="0"/>
              <a:buChar char="•"/>
            </a:pPr>
            <a:endParaRPr lang="en-US" sz="1000" dirty="0" smtClean="0">
              <a:latin typeface="Calibri" panose="020F0502020204030204" pitchFamily="34" charset="0"/>
            </a:endParaRPr>
          </a:p>
          <a:p>
            <a:pPr marL="457200" indent="-457200" fontAlgn="base">
              <a:buFont typeface="Arial" panose="020B0604020202020204" pitchFamily="34" charset="0"/>
              <a:buChar char="•"/>
            </a:pPr>
            <a:r>
              <a:rPr lang="en-US" sz="2800" dirty="0" smtClean="0">
                <a:latin typeface="Calibri" panose="020F0502020204030204" pitchFamily="34" charset="0"/>
              </a:rPr>
              <a:t>Rising Water Levels</a:t>
            </a:r>
          </a:p>
          <a:p>
            <a:pPr marL="914400" lvl="1" indent="-457200" fontAlgn="base">
              <a:buFont typeface="Arial" panose="020B0604020202020204" pitchFamily="34" charset="0"/>
              <a:buChar char="•"/>
            </a:pPr>
            <a:r>
              <a:rPr lang="en-US" sz="2400" dirty="0" smtClean="0">
                <a:latin typeface="Calibri" panose="020F0502020204030204" pitchFamily="34" charset="0"/>
              </a:rPr>
              <a:t>.4 </a:t>
            </a:r>
            <a:r>
              <a:rPr lang="en-US" sz="2400" dirty="0" err="1" smtClean="0">
                <a:latin typeface="Calibri" panose="020F0502020204030204" pitchFamily="34" charset="0"/>
              </a:rPr>
              <a:t>ft</a:t>
            </a:r>
            <a:r>
              <a:rPr lang="en-US" sz="2400" dirty="0" smtClean="0">
                <a:latin typeface="Calibri" panose="020F0502020204030204" pitchFamily="34" charset="0"/>
              </a:rPr>
              <a:t> since 1970s</a:t>
            </a:r>
          </a:p>
          <a:p>
            <a:pPr marL="914400" lvl="1" indent="-457200" fontAlgn="base">
              <a:buFont typeface="Arial" panose="020B0604020202020204" pitchFamily="34" charset="0"/>
              <a:buChar char="•"/>
            </a:pPr>
            <a:r>
              <a:rPr lang="en-US" sz="2400" dirty="0" smtClean="0">
                <a:latin typeface="Calibri" panose="020F0502020204030204" pitchFamily="34" charset="0"/>
              </a:rPr>
              <a:t>.2 </a:t>
            </a:r>
            <a:r>
              <a:rPr lang="en-US" sz="2400" dirty="0" err="1" smtClean="0">
                <a:latin typeface="Calibri" panose="020F0502020204030204" pitchFamily="34" charset="0"/>
              </a:rPr>
              <a:t>ft</a:t>
            </a:r>
            <a:r>
              <a:rPr lang="en-US" sz="2400" dirty="0" smtClean="0">
                <a:latin typeface="Calibri" panose="020F0502020204030204" pitchFamily="34" charset="0"/>
              </a:rPr>
              <a:t> – Deep Dredge</a:t>
            </a:r>
          </a:p>
          <a:p>
            <a:pPr fontAlgn="base"/>
            <a:endParaRPr lang="en-US" dirty="0" smtClean="0"/>
          </a:p>
          <a:p>
            <a:pPr fontAlgn="base"/>
            <a:endParaRPr lang="en-US" dirty="0"/>
          </a:p>
        </p:txBody>
      </p:sp>
      <p:sp>
        <p:nvSpPr>
          <p:cNvPr id="5" name="TextBox 4"/>
          <p:cNvSpPr txBox="1"/>
          <p:nvPr/>
        </p:nvSpPr>
        <p:spPr>
          <a:xfrm>
            <a:off x="722671" y="346841"/>
            <a:ext cx="7838005" cy="646331"/>
          </a:xfrm>
          <a:prstGeom prst="rect">
            <a:avLst/>
          </a:prstGeom>
          <a:noFill/>
        </p:spPr>
        <p:txBody>
          <a:bodyPr wrap="square" rtlCol="0">
            <a:spAutoFit/>
          </a:bodyPr>
          <a:lstStyle/>
          <a:p>
            <a:r>
              <a:rPr lang="en-US" sz="3600" u="sng" dirty="0" smtClean="0">
                <a:latin typeface="Calibri" panose="020F0502020204030204" pitchFamily="34" charset="0"/>
              </a:rPr>
              <a:t>Future Outlook = </a:t>
            </a:r>
            <a:r>
              <a:rPr lang="en-US" sz="3600" b="1" u="sng" dirty="0" smtClean="0">
                <a:latin typeface="Calibri" panose="020F0502020204030204" pitchFamily="34" charset="0"/>
              </a:rPr>
              <a:t>HIGH VULNERABILITY </a:t>
            </a:r>
            <a:endParaRPr lang="en-US" sz="3600" b="1" u="sng" dirty="0">
              <a:latin typeface="Calibri" panose="020F0502020204030204" pitchFamily="34" charset="0"/>
            </a:endParaRPr>
          </a:p>
        </p:txBody>
      </p:sp>
    </p:spTree>
    <p:extLst>
      <p:ext uri="{BB962C8B-B14F-4D97-AF65-F5344CB8AC3E}">
        <p14:creationId xmlns:p14="http://schemas.microsoft.com/office/powerpoint/2010/main" val="32755440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s://assets.sealevelrise.org/2017/12/dc8632294db472d6c7cf876b6c134165-drai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81" y="487580"/>
            <a:ext cx="7977609" cy="264975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assets.sealevelrise.org/2017/12/b5baa209ad963f71d24ce661ce2b70d4-drain-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80" y="3657600"/>
            <a:ext cx="7977609" cy="262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915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 y="-299545"/>
            <a:ext cx="11321141" cy="8490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57039" y="2068504"/>
            <a:ext cx="8292662" cy="2308324"/>
          </a:xfrm>
          <a:prstGeom prst="rect">
            <a:avLst/>
          </a:prstGeom>
          <a:noFill/>
        </p:spPr>
        <p:txBody>
          <a:bodyPr wrap="square" rtlCol="0">
            <a:spAutoFit/>
          </a:bodyPr>
          <a:lstStyle/>
          <a:p>
            <a:r>
              <a:rPr lang="en-US" sz="3600" dirty="0" smtClean="0">
                <a:latin typeface="Calibri" panose="020F0502020204030204" pitchFamily="34" charset="0"/>
              </a:rPr>
              <a:t>The ability to anticipate, to prepare for, </a:t>
            </a:r>
          </a:p>
          <a:p>
            <a:r>
              <a:rPr lang="en-US" sz="3600" dirty="0" smtClean="0">
                <a:latin typeface="Calibri" panose="020F0502020204030204" pitchFamily="34" charset="0"/>
              </a:rPr>
              <a:t>and </a:t>
            </a:r>
            <a:r>
              <a:rPr lang="en-US" sz="3600" b="1" dirty="0" smtClean="0">
                <a:latin typeface="Calibri" panose="020F0502020204030204" pitchFamily="34" charset="0"/>
              </a:rPr>
              <a:t>adapt to changing conditions </a:t>
            </a:r>
          </a:p>
          <a:p>
            <a:r>
              <a:rPr lang="en-US" sz="3600" dirty="0" smtClean="0">
                <a:latin typeface="Calibri" panose="020F0502020204030204" pitchFamily="34" charset="0"/>
              </a:rPr>
              <a:t>and withstand, respond to, </a:t>
            </a:r>
          </a:p>
          <a:p>
            <a:r>
              <a:rPr lang="en-US" sz="3600" dirty="0" smtClean="0">
                <a:latin typeface="Calibri" panose="020F0502020204030204" pitchFamily="34" charset="0"/>
              </a:rPr>
              <a:t>and </a:t>
            </a:r>
            <a:r>
              <a:rPr lang="en-US" sz="3600" b="1" dirty="0" smtClean="0">
                <a:latin typeface="Calibri" panose="020F0502020204030204" pitchFamily="34" charset="0"/>
              </a:rPr>
              <a:t>recover rapidly from disruptions</a:t>
            </a:r>
            <a:r>
              <a:rPr lang="en-US" sz="3600" dirty="0" smtClean="0">
                <a:latin typeface="Calibri" panose="020F0502020204030204" pitchFamily="34" charset="0"/>
              </a:rPr>
              <a:t>.</a:t>
            </a:r>
          </a:p>
        </p:txBody>
      </p:sp>
      <p:sp>
        <p:nvSpPr>
          <p:cNvPr id="4" name="TextBox 3"/>
          <p:cNvSpPr txBox="1"/>
          <p:nvPr/>
        </p:nvSpPr>
        <p:spPr>
          <a:xfrm>
            <a:off x="549250" y="615929"/>
            <a:ext cx="8594750" cy="830997"/>
          </a:xfrm>
          <a:prstGeom prst="rect">
            <a:avLst/>
          </a:prstGeom>
          <a:noFill/>
        </p:spPr>
        <p:txBody>
          <a:bodyPr wrap="square" rtlCol="0">
            <a:spAutoFit/>
          </a:bodyPr>
          <a:lstStyle/>
          <a:p>
            <a:r>
              <a:rPr lang="en-US" sz="4800" b="1" u="sng" dirty="0" smtClean="0">
                <a:latin typeface="Calibri" panose="020F0502020204030204" pitchFamily="34" charset="0"/>
              </a:rPr>
              <a:t>Resilience</a:t>
            </a:r>
            <a:endParaRPr lang="en-US" sz="4800" b="1" u="sng" dirty="0">
              <a:latin typeface="Calibri" panose="020F0502020204030204" pitchFamily="34" charset="0"/>
            </a:endParaRPr>
          </a:p>
        </p:txBody>
      </p:sp>
    </p:spTree>
    <p:extLst>
      <p:ext uri="{BB962C8B-B14F-4D97-AF65-F5344CB8AC3E}">
        <p14:creationId xmlns:p14="http://schemas.microsoft.com/office/powerpoint/2010/main" val="5848573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35117" y="1829482"/>
            <a:ext cx="6984125" cy="3924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2671" y="851337"/>
            <a:ext cx="7838005" cy="646331"/>
          </a:xfrm>
          <a:prstGeom prst="rect">
            <a:avLst/>
          </a:prstGeom>
          <a:noFill/>
        </p:spPr>
        <p:txBody>
          <a:bodyPr wrap="square" rtlCol="0">
            <a:spAutoFit/>
          </a:bodyPr>
          <a:lstStyle/>
          <a:p>
            <a:r>
              <a:rPr lang="en-US" sz="3600" u="sng" dirty="0" smtClean="0">
                <a:latin typeface="Calibri" panose="020F0502020204030204" pitchFamily="34" charset="0"/>
              </a:rPr>
              <a:t>Comprehensive Vulnerability Assessment</a:t>
            </a:r>
            <a:endParaRPr lang="en-US" sz="3600" u="sng" dirty="0">
              <a:latin typeface="Calibri" panose="020F0502020204030204" pitchFamily="34" charset="0"/>
            </a:endParaRPr>
          </a:p>
        </p:txBody>
      </p:sp>
    </p:spTree>
    <p:extLst>
      <p:ext uri="{BB962C8B-B14F-4D97-AF65-F5344CB8AC3E}">
        <p14:creationId xmlns:p14="http://schemas.microsoft.com/office/powerpoint/2010/main" val="2390296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2173020" cy="6858000"/>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l="24210"/>
          <a:stretch/>
        </p:blipFill>
        <p:spPr>
          <a:xfrm>
            <a:off x="2173020" y="0"/>
            <a:ext cx="6970979" cy="6858000"/>
          </a:xfrm>
          <a:prstGeom prst="rect">
            <a:avLst/>
          </a:prstGeom>
        </p:spPr>
      </p:pic>
    </p:spTree>
    <p:extLst>
      <p:ext uri="{BB962C8B-B14F-4D97-AF65-F5344CB8AC3E}">
        <p14:creationId xmlns:p14="http://schemas.microsoft.com/office/powerpoint/2010/main" val="27335520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785553"/>
            <a:ext cx="9144000" cy="646331"/>
          </a:xfrm>
          <a:prstGeom prst="rect">
            <a:avLst/>
          </a:prstGeom>
          <a:noFill/>
        </p:spPr>
        <p:txBody>
          <a:bodyPr wrap="square" rtlCol="0">
            <a:spAutoFit/>
          </a:bodyPr>
          <a:lstStyle/>
          <a:p>
            <a:pPr algn="ctr"/>
            <a:r>
              <a:rPr lang="en-US" sz="3600" b="1" u="sng" dirty="0" smtClean="0">
                <a:latin typeface="Calibri" panose="020F0502020204030204" pitchFamily="34" charset="0"/>
              </a:rPr>
              <a:t>Fully Mitigate Damaging Permits</a:t>
            </a:r>
            <a:endParaRPr lang="en-US" sz="3600" b="1" u="sng" dirty="0">
              <a:latin typeface="Calibri" panose="020F0502020204030204" pitchFamily="34" charset="0"/>
            </a:endParaRPr>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2214" y="645995"/>
            <a:ext cx="8873007" cy="4997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straw in river image.jpg"/>
          <p:cNvPicPr>
            <a:picLocks noChangeAspect="1"/>
          </p:cNvPicPr>
          <p:nvPr/>
        </p:nvPicPr>
        <p:blipFill>
          <a:blip r:embed="rId4" cstate="print"/>
          <a:stretch>
            <a:fillRect/>
          </a:stretch>
        </p:blipFill>
        <p:spPr>
          <a:xfrm>
            <a:off x="4225970" y="0"/>
            <a:ext cx="5060730" cy="3775492"/>
          </a:xfrm>
          <a:prstGeom prst="rect">
            <a:avLst/>
          </a:prstGeom>
        </p:spPr>
      </p:pic>
    </p:spTree>
    <p:extLst>
      <p:ext uri="{BB962C8B-B14F-4D97-AF65-F5344CB8AC3E}">
        <p14:creationId xmlns:p14="http://schemas.microsoft.com/office/powerpoint/2010/main" val="17672538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22590"/>
          </a:xfrm>
        </p:spPr>
        <p:txBody>
          <a:bodyPr/>
          <a:lstStyle/>
          <a:p>
            <a:r>
              <a:rPr lang="en-US" u="sng" dirty="0" smtClean="0">
                <a:solidFill>
                  <a:schemeClr val="tx1"/>
                </a:solidFill>
              </a:rPr>
              <a:t>The Eastside Coastal Resiliency Project</a:t>
            </a:r>
            <a:endParaRPr lang="en-US" u="sng" dirty="0">
              <a:solidFill>
                <a:schemeClr val="tx1"/>
              </a:solidFill>
            </a:endParaRPr>
          </a:p>
        </p:txBody>
      </p:sp>
      <p:sp>
        <p:nvSpPr>
          <p:cNvPr id="3" name="Content Placeholder 2"/>
          <p:cNvSpPr>
            <a:spLocks noGrp="1"/>
          </p:cNvSpPr>
          <p:nvPr>
            <p:ph idx="1"/>
          </p:nvPr>
        </p:nvSpPr>
        <p:spPr/>
        <p:txBody>
          <a:bodyPr/>
          <a:lstStyle/>
          <a:p>
            <a:endParaRPr lang="en-US"/>
          </a:p>
        </p:txBody>
      </p:sp>
      <p:pic>
        <p:nvPicPr>
          <p:cNvPr id="1026" name="Picture 2" descr="Skyline of New York C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30166"/>
            <a:ext cx="9962746" cy="59278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59366" y="4189275"/>
            <a:ext cx="3184634" cy="1754326"/>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b="1" dirty="0" smtClean="0">
                <a:solidFill>
                  <a:schemeClr val="bg1"/>
                </a:solidFill>
              </a:rPr>
              <a:t> Develops Wetlands</a:t>
            </a:r>
          </a:p>
          <a:p>
            <a:pPr marL="285750" indent="-285750">
              <a:lnSpc>
                <a:spcPct val="150000"/>
              </a:lnSpc>
              <a:buFont typeface="Wingdings" panose="05000000000000000000" pitchFamily="2" charset="2"/>
              <a:buChar char="Ø"/>
            </a:pPr>
            <a:r>
              <a:rPr lang="en-US" b="1" dirty="0" smtClean="0">
                <a:solidFill>
                  <a:schemeClr val="bg1"/>
                </a:solidFill>
              </a:rPr>
              <a:t>Reduces Flood Risk</a:t>
            </a:r>
          </a:p>
          <a:p>
            <a:pPr marL="285750" indent="-285750">
              <a:lnSpc>
                <a:spcPct val="150000"/>
              </a:lnSpc>
              <a:buFont typeface="Wingdings" panose="05000000000000000000" pitchFamily="2" charset="2"/>
              <a:buChar char="Ø"/>
            </a:pPr>
            <a:r>
              <a:rPr lang="en-US" b="1" dirty="0" smtClean="0">
                <a:solidFill>
                  <a:schemeClr val="bg1"/>
                </a:solidFill>
              </a:rPr>
              <a:t>Creates Public Spaces</a:t>
            </a:r>
          </a:p>
          <a:p>
            <a:pPr marL="285750" indent="-285750">
              <a:lnSpc>
                <a:spcPct val="150000"/>
              </a:lnSpc>
              <a:buFont typeface="Wingdings" panose="05000000000000000000" pitchFamily="2" charset="2"/>
              <a:buChar char="Ø"/>
            </a:pPr>
            <a:r>
              <a:rPr lang="en-US" b="1" dirty="0" smtClean="0">
                <a:solidFill>
                  <a:schemeClr val="bg1"/>
                </a:solidFill>
              </a:rPr>
              <a:t>Enhances Water Quality</a:t>
            </a:r>
            <a:endParaRPr lang="en-US" b="1" dirty="0">
              <a:solidFill>
                <a:schemeClr val="bg1"/>
              </a:solidFill>
            </a:endParaRPr>
          </a:p>
        </p:txBody>
      </p:sp>
    </p:spTree>
    <p:extLst>
      <p:ext uri="{BB962C8B-B14F-4D97-AF65-F5344CB8AC3E}">
        <p14:creationId xmlns:p14="http://schemas.microsoft.com/office/powerpoint/2010/main" val="38741683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City of Jacksonville Emerald Neckla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7083"/>
            <a:ext cx="9753600" cy="593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a:spLocks noGrp="1"/>
          </p:cNvSpPr>
          <p:nvPr>
            <p:ph type="title"/>
          </p:nvPr>
        </p:nvSpPr>
        <p:spPr>
          <a:xfrm>
            <a:off x="0" y="0"/>
            <a:ext cx="8042276" cy="822590"/>
          </a:xfrm>
        </p:spPr>
        <p:txBody>
          <a:bodyPr/>
          <a:lstStyle/>
          <a:p>
            <a:r>
              <a:rPr lang="en-US" u="sng" dirty="0" smtClean="0">
                <a:solidFill>
                  <a:schemeClr val="tx1"/>
                </a:solidFill>
              </a:rPr>
              <a:t>The Emerald Necklace Resiliency Project</a:t>
            </a:r>
            <a:endParaRPr lang="en-US" u="sng" dirty="0">
              <a:solidFill>
                <a:schemeClr val="tx1"/>
              </a:solidFill>
            </a:endParaRPr>
          </a:p>
        </p:txBody>
      </p:sp>
      <p:sp>
        <p:nvSpPr>
          <p:cNvPr id="9" name="TextBox 8"/>
          <p:cNvSpPr txBox="1"/>
          <p:nvPr/>
        </p:nvSpPr>
        <p:spPr>
          <a:xfrm>
            <a:off x="307975" y="917083"/>
            <a:ext cx="3846786" cy="1754326"/>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b="1" dirty="0" smtClean="0"/>
              <a:t>Restores &amp; Develops Wetlands</a:t>
            </a:r>
          </a:p>
          <a:p>
            <a:pPr marL="285750" indent="-285750">
              <a:lnSpc>
                <a:spcPct val="150000"/>
              </a:lnSpc>
              <a:buFont typeface="Wingdings" panose="05000000000000000000" pitchFamily="2" charset="2"/>
              <a:buChar char="Ø"/>
            </a:pPr>
            <a:r>
              <a:rPr lang="en-US" b="1" dirty="0" smtClean="0"/>
              <a:t>Reduces Flood Risk</a:t>
            </a:r>
          </a:p>
          <a:p>
            <a:pPr marL="285750" indent="-285750">
              <a:lnSpc>
                <a:spcPct val="150000"/>
              </a:lnSpc>
              <a:buFont typeface="Wingdings" panose="05000000000000000000" pitchFamily="2" charset="2"/>
              <a:buChar char="Ø"/>
            </a:pPr>
            <a:r>
              <a:rPr lang="en-US" b="1" dirty="0" smtClean="0"/>
              <a:t>Creates Public Spaces</a:t>
            </a:r>
          </a:p>
          <a:p>
            <a:pPr marL="285750" indent="-285750">
              <a:lnSpc>
                <a:spcPct val="150000"/>
              </a:lnSpc>
              <a:buFont typeface="Wingdings" panose="05000000000000000000" pitchFamily="2" charset="2"/>
              <a:buChar char="Ø"/>
            </a:pPr>
            <a:r>
              <a:rPr lang="en-US" b="1" dirty="0" smtClean="0"/>
              <a:t>Enhances Water Quality</a:t>
            </a:r>
            <a:endParaRPr lang="en-US" b="1" dirty="0"/>
          </a:p>
        </p:txBody>
      </p:sp>
    </p:spTree>
    <p:extLst>
      <p:ext uri="{BB962C8B-B14F-4D97-AF65-F5344CB8AC3E}">
        <p14:creationId xmlns:p14="http://schemas.microsoft.com/office/powerpoint/2010/main" val="909760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apopka aquatic grass.jpg"/>
          <p:cNvPicPr>
            <a:picLocks noGrp="1" noChangeAspect="1"/>
          </p:cNvPicPr>
          <p:nvPr>
            <p:ph sz="half" idx="1"/>
          </p:nvPr>
        </p:nvPicPr>
        <p:blipFill>
          <a:blip r:embed="rId3" cstate="print"/>
          <a:stretch>
            <a:fillRect/>
          </a:stretch>
        </p:blipFill>
        <p:spPr>
          <a:xfrm>
            <a:off x="363074" y="907388"/>
            <a:ext cx="4031466" cy="5369643"/>
          </a:xfrm>
          <a:prstGeom prst="rect">
            <a:avLst/>
          </a:prstGeom>
          <a:ln>
            <a:noFill/>
          </a:ln>
          <a:effectLst>
            <a:softEdge rad="112500"/>
          </a:effectLst>
        </p:spPr>
      </p:pic>
      <p:sp>
        <p:nvSpPr>
          <p:cNvPr id="15" name="TextBox 14"/>
          <p:cNvSpPr txBox="1"/>
          <p:nvPr/>
        </p:nvSpPr>
        <p:spPr>
          <a:xfrm>
            <a:off x="722671" y="6277031"/>
            <a:ext cx="1902542" cy="215444"/>
          </a:xfrm>
          <a:prstGeom prst="rect">
            <a:avLst/>
          </a:prstGeom>
          <a:noFill/>
        </p:spPr>
        <p:txBody>
          <a:bodyPr wrap="square" rtlCol="0">
            <a:spAutoFit/>
          </a:bodyPr>
          <a:lstStyle/>
          <a:p>
            <a:pPr>
              <a:defRPr/>
            </a:pPr>
            <a:r>
              <a:rPr lang="en-US" sz="800" dirty="0" smtClean="0">
                <a:solidFill>
                  <a:prstClr val="black"/>
                </a:solidFill>
              </a:rPr>
              <a:t>Photo courtesy of SJRWMD</a:t>
            </a:r>
            <a:endParaRPr lang="en-US" sz="800" dirty="0">
              <a:solidFill>
                <a:prstClr val="black"/>
              </a:solidFill>
            </a:endParaRPr>
          </a:p>
        </p:txBody>
      </p:sp>
      <p:sp>
        <p:nvSpPr>
          <p:cNvPr id="2" name="TextBox 1"/>
          <p:cNvSpPr txBox="1"/>
          <p:nvPr/>
        </p:nvSpPr>
        <p:spPr>
          <a:xfrm>
            <a:off x="4572000" y="1137162"/>
            <a:ext cx="4146332" cy="5139869"/>
          </a:xfrm>
          <a:prstGeom prst="rect">
            <a:avLst/>
          </a:prstGeom>
          <a:noFill/>
        </p:spPr>
        <p:txBody>
          <a:bodyPr wrap="square" rtlCol="0">
            <a:spAutoFit/>
          </a:bodyPr>
          <a:lstStyle/>
          <a:p>
            <a:pPr marL="342900" indent="-342900">
              <a:buAutoNum type="arabicParenR"/>
            </a:pPr>
            <a:r>
              <a:rPr lang="en-US" sz="2800" dirty="0" smtClean="0">
                <a:latin typeface="Calibri" panose="020F0502020204030204" pitchFamily="34" charset="0"/>
              </a:rPr>
              <a:t>Must first </a:t>
            </a:r>
            <a:r>
              <a:rPr lang="en-US" sz="2800" dirty="0">
                <a:latin typeface="Calibri" panose="020F0502020204030204" pitchFamily="34" charset="0"/>
              </a:rPr>
              <a:t>try to </a:t>
            </a:r>
            <a:r>
              <a:rPr lang="en-US" sz="2800" b="1" i="1" dirty="0">
                <a:latin typeface="Calibri" panose="020F0502020204030204" pitchFamily="34" charset="0"/>
              </a:rPr>
              <a:t>avoid</a:t>
            </a:r>
            <a:r>
              <a:rPr lang="en-US" sz="2800" dirty="0">
                <a:latin typeface="Calibri" panose="020F0502020204030204" pitchFamily="34" charset="0"/>
              </a:rPr>
              <a:t> </a:t>
            </a:r>
            <a:r>
              <a:rPr lang="en-US" sz="2800" dirty="0" smtClean="0">
                <a:latin typeface="Calibri" panose="020F0502020204030204" pitchFamily="34" charset="0"/>
              </a:rPr>
              <a:t>wetlands</a:t>
            </a:r>
            <a:endParaRPr lang="en-US" sz="2800" dirty="0">
              <a:latin typeface="Calibri" panose="020F0502020204030204" pitchFamily="34" charset="0"/>
            </a:endParaRPr>
          </a:p>
          <a:p>
            <a:pPr marL="342900" indent="-342900">
              <a:buAutoNum type="arabicParenR"/>
            </a:pPr>
            <a:endParaRPr lang="en-US" sz="1000" dirty="0" smtClean="0">
              <a:latin typeface="Calibri" panose="020F0502020204030204" pitchFamily="34" charset="0"/>
            </a:endParaRPr>
          </a:p>
          <a:p>
            <a:pPr marL="342900" indent="-342900">
              <a:buAutoNum type="arabicParenR"/>
            </a:pPr>
            <a:r>
              <a:rPr lang="en-US" sz="2800" dirty="0" smtClean="0">
                <a:latin typeface="Calibri" panose="020F0502020204030204" pitchFamily="34" charset="0"/>
              </a:rPr>
              <a:t>If </a:t>
            </a:r>
            <a:r>
              <a:rPr lang="en-US" sz="2800" dirty="0">
                <a:latin typeface="Calibri" panose="020F0502020204030204" pitchFamily="34" charset="0"/>
              </a:rPr>
              <a:t>wetlands cannot be </a:t>
            </a:r>
            <a:r>
              <a:rPr lang="en-US" sz="2800" dirty="0" smtClean="0">
                <a:latin typeface="Calibri" panose="020F0502020204030204" pitchFamily="34" charset="0"/>
              </a:rPr>
              <a:t>avoided, try </a:t>
            </a:r>
            <a:r>
              <a:rPr lang="en-US" sz="2800" dirty="0">
                <a:latin typeface="Calibri" panose="020F0502020204030204" pitchFamily="34" charset="0"/>
              </a:rPr>
              <a:t>to </a:t>
            </a:r>
            <a:r>
              <a:rPr lang="en-US" sz="2800" b="1" i="1" dirty="0">
                <a:latin typeface="Calibri" panose="020F0502020204030204" pitchFamily="34" charset="0"/>
              </a:rPr>
              <a:t>minimize </a:t>
            </a:r>
            <a:r>
              <a:rPr lang="en-US" sz="2800" dirty="0" smtClean="0">
                <a:latin typeface="Calibri" panose="020F0502020204030204" pitchFamily="34" charset="0"/>
              </a:rPr>
              <a:t>impacts</a:t>
            </a:r>
          </a:p>
          <a:p>
            <a:pPr marL="342900" indent="-342900">
              <a:buAutoNum type="arabicParenR"/>
            </a:pPr>
            <a:endParaRPr lang="en-US" sz="1000" dirty="0" smtClean="0">
              <a:latin typeface="Calibri" panose="020F0502020204030204" pitchFamily="34" charset="0"/>
            </a:endParaRPr>
          </a:p>
          <a:p>
            <a:pPr marL="342900" indent="-342900">
              <a:buAutoNum type="arabicParenR"/>
            </a:pPr>
            <a:r>
              <a:rPr lang="en-US" sz="2800" dirty="0" smtClean="0">
                <a:latin typeface="Calibri" panose="020F0502020204030204" pitchFamily="34" charset="0"/>
              </a:rPr>
              <a:t>If </a:t>
            </a:r>
            <a:r>
              <a:rPr lang="en-US" sz="2800" dirty="0">
                <a:latin typeface="Calibri" panose="020F0502020204030204" pitchFamily="34" charset="0"/>
              </a:rPr>
              <a:t>wetland impacts cannot be avoided or minimized, then </a:t>
            </a:r>
            <a:r>
              <a:rPr lang="en-US" sz="2800" dirty="0" smtClean="0">
                <a:latin typeface="Calibri" panose="020F0502020204030204" pitchFamily="34" charset="0"/>
              </a:rPr>
              <a:t>permit-seekers must</a:t>
            </a:r>
            <a:r>
              <a:rPr lang="en-US" sz="2800" dirty="0">
                <a:latin typeface="Calibri" panose="020F0502020204030204" pitchFamily="34" charset="0"/>
              </a:rPr>
              <a:t> </a:t>
            </a:r>
            <a:r>
              <a:rPr lang="en-US" sz="2800" b="1" i="1" dirty="0" smtClean="0">
                <a:latin typeface="Calibri" panose="020F0502020204030204" pitchFamily="34" charset="0"/>
              </a:rPr>
              <a:t>compensate</a:t>
            </a:r>
            <a:r>
              <a:rPr lang="en-US" sz="2800" b="1" i="1" dirty="0">
                <a:latin typeface="Calibri" panose="020F0502020204030204" pitchFamily="34" charset="0"/>
              </a:rPr>
              <a:t> </a:t>
            </a:r>
            <a:r>
              <a:rPr lang="en-US" sz="2800" dirty="0">
                <a:latin typeface="Calibri" panose="020F0502020204030204" pitchFamily="34" charset="0"/>
              </a:rPr>
              <a:t>for the </a:t>
            </a:r>
            <a:r>
              <a:rPr lang="en-US" sz="2800" dirty="0" smtClean="0">
                <a:latin typeface="Calibri" panose="020F0502020204030204" pitchFamily="34" charset="0"/>
              </a:rPr>
              <a:t>losses</a:t>
            </a:r>
            <a:endParaRPr lang="en-US" sz="2800" dirty="0">
              <a:latin typeface="Calibri" panose="020F0502020204030204" pitchFamily="34" charset="0"/>
            </a:endParaRPr>
          </a:p>
        </p:txBody>
      </p:sp>
      <p:sp>
        <p:nvSpPr>
          <p:cNvPr id="9" name="TextBox 8"/>
          <p:cNvSpPr txBox="1"/>
          <p:nvPr/>
        </p:nvSpPr>
        <p:spPr>
          <a:xfrm>
            <a:off x="0" y="331076"/>
            <a:ext cx="9143999" cy="646331"/>
          </a:xfrm>
          <a:prstGeom prst="rect">
            <a:avLst/>
          </a:prstGeom>
          <a:noFill/>
        </p:spPr>
        <p:txBody>
          <a:bodyPr wrap="square" rtlCol="0">
            <a:spAutoFit/>
          </a:bodyPr>
          <a:lstStyle/>
          <a:p>
            <a:pPr algn="ctr"/>
            <a:r>
              <a:rPr lang="en-US" sz="3600" u="sng" dirty="0" smtClean="0">
                <a:latin typeface="Calibri" panose="020F0502020204030204" pitchFamily="34" charset="0"/>
              </a:rPr>
              <a:t>Wetlands – No Net Loss Policy</a:t>
            </a:r>
            <a:endParaRPr lang="en-US" sz="3600" u="sng" dirty="0">
              <a:latin typeface="Calibri" panose="020F0502020204030204" pitchFamily="34" charset="0"/>
            </a:endParaRPr>
          </a:p>
        </p:txBody>
      </p:sp>
    </p:spTree>
    <p:extLst>
      <p:ext uri="{BB962C8B-B14F-4D97-AF65-F5344CB8AC3E}">
        <p14:creationId xmlns:p14="http://schemas.microsoft.com/office/powerpoint/2010/main" val="34240133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90077" y="585702"/>
            <a:ext cx="4102331" cy="1710930"/>
          </a:xfrm>
          <a:prstGeom prst="rect">
            <a:avLst/>
          </a:prstGeom>
          <a:noFill/>
          <a:ln>
            <a:noFill/>
          </a:ln>
        </p:spPr>
      </p:pic>
      <p:pic>
        <p:nvPicPr>
          <p:cNvPr id="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13859" y="2380395"/>
            <a:ext cx="5791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63401" y="137996"/>
            <a:ext cx="3968750" cy="297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63401" y="3338624"/>
            <a:ext cx="2675542" cy="21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64305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0" y="5559660"/>
            <a:ext cx="9144000" cy="822590"/>
          </a:xfrm>
          <a:prstGeom prst="rect">
            <a:avLst/>
          </a:prstGeom>
        </p:spPr>
        <p:txBody>
          <a:bodyPr/>
          <a:lstStyle>
            <a:lvl1pPr algn="ctr" defTabSz="914400" rtl="0" eaLnBrk="1" latinLnBrk="0" hangingPunct="1">
              <a:spcBef>
                <a:spcPct val="0"/>
              </a:spcBef>
              <a:buNone/>
              <a:defRPr sz="3600" kern="1200">
                <a:solidFill>
                  <a:schemeClr val="accent1"/>
                </a:solidFill>
                <a:latin typeface="Calibri"/>
                <a:ea typeface="+mj-ea"/>
                <a:cs typeface="Calibri"/>
              </a:defRPr>
            </a:lvl1pPr>
          </a:lstStyle>
          <a:p>
            <a:r>
              <a:rPr lang="en-US" b="1" u="sng" dirty="0" smtClean="0">
                <a:solidFill>
                  <a:schemeClr val="bg1"/>
                </a:solidFill>
              </a:rPr>
              <a:t>Wetlands Protections = NE Florida Resiliency</a:t>
            </a:r>
            <a:endParaRPr lang="en-US" b="1" u="sng" dirty="0">
              <a:solidFill>
                <a:schemeClr val="bg1"/>
              </a:solidFill>
            </a:endParaRPr>
          </a:p>
        </p:txBody>
      </p:sp>
    </p:spTree>
    <p:extLst>
      <p:ext uri="{BB962C8B-B14F-4D97-AF65-F5344CB8AC3E}">
        <p14:creationId xmlns:p14="http://schemas.microsoft.com/office/powerpoint/2010/main" val="1488183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apopka aquatic grass.jpg"/>
          <p:cNvPicPr>
            <a:picLocks noGrp="1" noChangeAspect="1"/>
          </p:cNvPicPr>
          <p:nvPr>
            <p:ph sz="half" idx="1"/>
          </p:nvPr>
        </p:nvPicPr>
        <p:blipFill>
          <a:blip r:embed="rId3" cstate="print"/>
          <a:stretch>
            <a:fillRect/>
          </a:stretch>
        </p:blipFill>
        <p:spPr>
          <a:xfrm>
            <a:off x="363074" y="907388"/>
            <a:ext cx="4031466" cy="5369643"/>
          </a:xfrm>
          <a:prstGeom prst="rect">
            <a:avLst/>
          </a:prstGeom>
          <a:ln>
            <a:noFill/>
          </a:ln>
          <a:effectLst>
            <a:softEdge rad="112500"/>
          </a:effectLst>
        </p:spPr>
      </p:pic>
      <p:sp>
        <p:nvSpPr>
          <p:cNvPr id="15" name="TextBox 14"/>
          <p:cNvSpPr txBox="1"/>
          <p:nvPr/>
        </p:nvSpPr>
        <p:spPr>
          <a:xfrm>
            <a:off x="722671" y="6277031"/>
            <a:ext cx="1902542" cy="215444"/>
          </a:xfrm>
          <a:prstGeom prst="rect">
            <a:avLst/>
          </a:prstGeom>
          <a:noFill/>
        </p:spPr>
        <p:txBody>
          <a:bodyPr wrap="square" rtlCol="0">
            <a:spAutoFit/>
          </a:bodyPr>
          <a:lstStyle/>
          <a:p>
            <a:pPr>
              <a:defRPr/>
            </a:pPr>
            <a:r>
              <a:rPr lang="en-US" sz="800" dirty="0" smtClean="0">
                <a:solidFill>
                  <a:prstClr val="black"/>
                </a:solidFill>
              </a:rPr>
              <a:t>Photo courtesy of SJRWMD</a:t>
            </a:r>
            <a:endParaRPr lang="en-US" sz="800" dirty="0">
              <a:solidFill>
                <a:prstClr val="black"/>
              </a:solidFill>
            </a:endParaRPr>
          </a:p>
        </p:txBody>
      </p:sp>
      <p:sp>
        <p:nvSpPr>
          <p:cNvPr id="2" name="TextBox 1"/>
          <p:cNvSpPr txBox="1"/>
          <p:nvPr/>
        </p:nvSpPr>
        <p:spPr>
          <a:xfrm>
            <a:off x="4394542" y="1623849"/>
            <a:ext cx="4749458" cy="3877985"/>
          </a:xfrm>
          <a:prstGeom prst="rect">
            <a:avLst/>
          </a:prstGeom>
          <a:noFill/>
        </p:spPr>
        <p:txBody>
          <a:bodyPr wrap="square" rtlCol="0">
            <a:spAutoFit/>
          </a:bodyPr>
          <a:lstStyle/>
          <a:p>
            <a:pPr marL="285750" indent="-285750" fontAlgn="base">
              <a:buFont typeface="Arial" panose="020B0604020202020204" pitchFamily="34" charset="0"/>
              <a:buChar char="•"/>
            </a:pPr>
            <a:r>
              <a:rPr lang="en-US" sz="2800" dirty="0"/>
              <a:t>Provide Critical </a:t>
            </a:r>
            <a:r>
              <a:rPr lang="en-US" sz="2800" dirty="0" smtClean="0"/>
              <a:t>Habitat</a:t>
            </a:r>
          </a:p>
          <a:p>
            <a:pPr marL="285750" indent="-285750" fontAlgn="base">
              <a:buFont typeface="Arial" panose="020B0604020202020204" pitchFamily="34" charset="0"/>
              <a:buChar char="•"/>
            </a:pPr>
            <a:endParaRPr lang="en-US" sz="1000" dirty="0" smtClean="0"/>
          </a:p>
          <a:p>
            <a:pPr marL="285750" indent="-285750" fontAlgn="base">
              <a:buFont typeface="Arial" panose="020B0604020202020204" pitchFamily="34" charset="0"/>
              <a:buChar char="•"/>
            </a:pPr>
            <a:r>
              <a:rPr lang="en-US" sz="2800" dirty="0" smtClean="0"/>
              <a:t>Filter Out Nutrients </a:t>
            </a:r>
            <a:r>
              <a:rPr lang="en-US" sz="2800" dirty="0"/>
              <a:t>and </a:t>
            </a:r>
            <a:r>
              <a:rPr lang="en-US" sz="2800" dirty="0" smtClean="0"/>
              <a:t>Pollutants </a:t>
            </a:r>
          </a:p>
          <a:p>
            <a:pPr marL="285750" indent="-285750" fontAlgn="base">
              <a:buFont typeface="Arial" panose="020B0604020202020204" pitchFamily="34" charset="0"/>
              <a:buChar char="•"/>
            </a:pPr>
            <a:endParaRPr lang="en-US" sz="1000" dirty="0" smtClean="0"/>
          </a:p>
          <a:p>
            <a:pPr marL="285750" indent="-285750" fontAlgn="base">
              <a:buFont typeface="Arial" panose="020B0604020202020204" pitchFamily="34" charset="0"/>
              <a:buChar char="•"/>
            </a:pPr>
            <a:r>
              <a:rPr lang="en-US" sz="2800" dirty="0" smtClean="0"/>
              <a:t>Provide Shoreline Stabilization</a:t>
            </a:r>
          </a:p>
          <a:p>
            <a:pPr marL="285750" indent="-285750" fontAlgn="base">
              <a:buFont typeface="Arial" panose="020B0604020202020204" pitchFamily="34" charset="0"/>
              <a:buChar char="•"/>
            </a:pPr>
            <a:endParaRPr lang="en-US" sz="1000" dirty="0" smtClean="0"/>
          </a:p>
          <a:p>
            <a:pPr marL="285750" indent="-285750" fontAlgn="base">
              <a:buFont typeface="Arial" panose="020B0604020202020204" pitchFamily="34" charset="0"/>
              <a:buChar char="•"/>
            </a:pPr>
            <a:r>
              <a:rPr lang="en-US" sz="2800" dirty="0" smtClean="0"/>
              <a:t>Minimize Local Flooding</a:t>
            </a:r>
          </a:p>
          <a:p>
            <a:pPr marL="285750" indent="-285750" fontAlgn="base">
              <a:buFont typeface="Arial" panose="020B0604020202020204" pitchFamily="34" charset="0"/>
              <a:buChar char="•"/>
            </a:pPr>
            <a:endParaRPr lang="en-US" sz="1000" dirty="0" smtClean="0"/>
          </a:p>
          <a:p>
            <a:pPr marL="285750" indent="-285750" fontAlgn="base">
              <a:buFont typeface="Arial" panose="020B0604020202020204" pitchFamily="34" charset="0"/>
              <a:buChar char="•"/>
            </a:pPr>
            <a:r>
              <a:rPr lang="en-US" sz="2800" dirty="0" smtClean="0"/>
              <a:t>Reduce Property Loss</a:t>
            </a:r>
          </a:p>
          <a:p>
            <a:pPr marL="285750" indent="-285750" fontAlgn="base">
              <a:buFont typeface="Arial" panose="020B0604020202020204" pitchFamily="34" charset="0"/>
              <a:buChar char="•"/>
            </a:pPr>
            <a:endParaRPr lang="en-US" sz="1000" dirty="0" smtClean="0"/>
          </a:p>
        </p:txBody>
      </p:sp>
      <p:sp>
        <p:nvSpPr>
          <p:cNvPr id="3" name="TextBox 2"/>
          <p:cNvSpPr txBox="1"/>
          <p:nvPr/>
        </p:nvSpPr>
        <p:spPr>
          <a:xfrm>
            <a:off x="0" y="331076"/>
            <a:ext cx="9143999" cy="646331"/>
          </a:xfrm>
          <a:prstGeom prst="rect">
            <a:avLst/>
          </a:prstGeom>
          <a:noFill/>
        </p:spPr>
        <p:txBody>
          <a:bodyPr wrap="square" rtlCol="0">
            <a:spAutoFit/>
          </a:bodyPr>
          <a:lstStyle/>
          <a:p>
            <a:pPr algn="ctr"/>
            <a:r>
              <a:rPr lang="en-US" sz="3600" u="sng" dirty="0">
                <a:latin typeface="Calibri" panose="020F0502020204030204" pitchFamily="34" charset="0"/>
              </a:rPr>
              <a:t>Wetlands </a:t>
            </a:r>
            <a:r>
              <a:rPr lang="en-US" sz="3600" u="sng" dirty="0" smtClean="0">
                <a:latin typeface="Calibri" panose="020F0502020204030204" pitchFamily="34" charset="0"/>
              </a:rPr>
              <a:t>Perform Crucial Ecosystem Functions </a:t>
            </a:r>
            <a:endParaRPr lang="en-US" sz="3600" u="sng" dirty="0">
              <a:latin typeface="Calibri" panose="020F0502020204030204" pitchFamily="34" charset="0"/>
            </a:endParaRPr>
          </a:p>
        </p:txBody>
      </p:sp>
    </p:spTree>
    <p:extLst>
      <p:ext uri="{BB962C8B-B14F-4D97-AF65-F5344CB8AC3E}">
        <p14:creationId xmlns:p14="http://schemas.microsoft.com/office/powerpoint/2010/main" val="3003966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washingtonpost.com/resizer/A6ywRq26JAvHH27syNleiQQ7-TE=/1484x0/arc-anglerfish-washpost-prod-washpost.s3.amazonaws.com/public/CZDQ3YUX6AI6PL3KMVK4VLVY3Q.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8724" y="-2"/>
            <a:ext cx="10290467"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620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l="9711"/>
          <a:stretch/>
        </p:blipFill>
        <p:spPr>
          <a:xfrm>
            <a:off x="0" y="0"/>
            <a:ext cx="9288043" cy="6858000"/>
          </a:xfrm>
          <a:prstGeom prst="rect">
            <a:avLst/>
          </a:prstGeom>
        </p:spPr>
      </p:pic>
    </p:spTree>
    <p:extLst>
      <p:ext uri="{BB962C8B-B14F-4D97-AF65-F5344CB8AC3E}">
        <p14:creationId xmlns:p14="http://schemas.microsoft.com/office/powerpoint/2010/main" val="2104123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apopka aquatic grass.jpg"/>
          <p:cNvPicPr>
            <a:picLocks noGrp="1" noChangeAspect="1"/>
          </p:cNvPicPr>
          <p:nvPr>
            <p:ph sz="half" idx="1"/>
          </p:nvPr>
        </p:nvPicPr>
        <p:blipFill>
          <a:blip r:embed="rId3" cstate="print">
            <a:duotone>
              <a:schemeClr val="bg2">
                <a:shade val="45000"/>
                <a:satMod val="135000"/>
              </a:schemeClr>
              <a:prstClr val="white"/>
            </a:duotone>
          </a:blip>
          <a:stretch>
            <a:fillRect/>
          </a:stretch>
        </p:blipFill>
        <p:spPr>
          <a:xfrm>
            <a:off x="363074" y="1015110"/>
            <a:ext cx="4031466" cy="5369643"/>
          </a:xfrm>
          <a:prstGeom prst="rect">
            <a:avLst/>
          </a:prstGeom>
          <a:ln>
            <a:noFill/>
          </a:ln>
          <a:effectLst>
            <a:softEdge rad="112500"/>
          </a:effectLst>
        </p:spPr>
      </p:pic>
      <p:sp>
        <p:nvSpPr>
          <p:cNvPr id="15" name="TextBox 14"/>
          <p:cNvSpPr txBox="1"/>
          <p:nvPr/>
        </p:nvSpPr>
        <p:spPr>
          <a:xfrm>
            <a:off x="722671" y="6277031"/>
            <a:ext cx="1902542" cy="215444"/>
          </a:xfrm>
          <a:prstGeom prst="rect">
            <a:avLst/>
          </a:prstGeom>
          <a:noFill/>
        </p:spPr>
        <p:txBody>
          <a:bodyPr wrap="square" rtlCol="0">
            <a:spAutoFit/>
          </a:bodyPr>
          <a:lstStyle/>
          <a:p>
            <a:pPr>
              <a:defRPr/>
            </a:pPr>
            <a:r>
              <a:rPr lang="en-US" sz="800" dirty="0" smtClean="0">
                <a:solidFill>
                  <a:prstClr val="black"/>
                </a:solidFill>
              </a:rPr>
              <a:t>Photo courtesy of SJRWMD</a:t>
            </a:r>
            <a:endParaRPr lang="en-US" sz="800" dirty="0">
              <a:solidFill>
                <a:prstClr val="black"/>
              </a:solidFill>
            </a:endParaRPr>
          </a:p>
        </p:txBody>
      </p:sp>
      <p:sp>
        <p:nvSpPr>
          <p:cNvPr id="2" name="TextBox 1"/>
          <p:cNvSpPr txBox="1"/>
          <p:nvPr/>
        </p:nvSpPr>
        <p:spPr>
          <a:xfrm>
            <a:off x="722671" y="2081049"/>
            <a:ext cx="8421329" cy="2462213"/>
          </a:xfrm>
          <a:prstGeom prst="rect">
            <a:avLst/>
          </a:prstGeom>
          <a:noFill/>
        </p:spPr>
        <p:txBody>
          <a:bodyPr wrap="square" rtlCol="0">
            <a:spAutoFit/>
          </a:bodyPr>
          <a:lstStyle/>
          <a:p>
            <a:r>
              <a:rPr lang="en-US" sz="3600" b="1" dirty="0">
                <a:latin typeface="Calibri" panose="020F0502020204030204" pitchFamily="34" charset="0"/>
              </a:rPr>
              <a:t>E</a:t>
            </a:r>
            <a:r>
              <a:rPr lang="en-US" sz="3600" b="1" dirty="0" smtClean="0">
                <a:latin typeface="Calibri" panose="020F0502020204030204" pitchFamily="34" charset="0"/>
              </a:rPr>
              <a:t>stimated Nutrient Removal </a:t>
            </a:r>
            <a:r>
              <a:rPr lang="en-US" sz="3600" dirty="0">
                <a:latin typeface="Calibri" panose="020F0502020204030204" pitchFamily="34" charset="0"/>
              </a:rPr>
              <a:t>by </a:t>
            </a:r>
            <a:r>
              <a:rPr lang="en-US" sz="3600" dirty="0" smtClean="0">
                <a:latin typeface="Calibri" panose="020F0502020204030204" pitchFamily="34" charset="0"/>
              </a:rPr>
              <a:t>St. Johns River Wetlands </a:t>
            </a:r>
            <a:r>
              <a:rPr lang="en-US" sz="3600" dirty="0">
                <a:latin typeface="Calibri" panose="020F0502020204030204" pitchFamily="34" charset="0"/>
              </a:rPr>
              <a:t>is </a:t>
            </a:r>
            <a:r>
              <a:rPr lang="en-US" sz="3600" dirty="0" smtClean="0">
                <a:latin typeface="Calibri" panose="020F0502020204030204" pitchFamily="34" charset="0"/>
              </a:rPr>
              <a:t>Valued </a:t>
            </a:r>
            <a:r>
              <a:rPr lang="en-US" sz="3600" dirty="0">
                <a:latin typeface="Calibri" panose="020F0502020204030204" pitchFamily="34" charset="0"/>
              </a:rPr>
              <a:t>at </a:t>
            </a:r>
            <a:r>
              <a:rPr lang="en-US" sz="3600" dirty="0" smtClean="0">
                <a:latin typeface="Calibri" panose="020F0502020204030204" pitchFamily="34" charset="0"/>
              </a:rPr>
              <a:t>More Than:</a:t>
            </a:r>
          </a:p>
          <a:p>
            <a:endParaRPr lang="en-US" sz="1000" dirty="0" smtClean="0">
              <a:latin typeface="Calibri" panose="020F0502020204030204" pitchFamily="34" charset="0"/>
            </a:endParaRPr>
          </a:p>
          <a:p>
            <a:pPr marL="571500" indent="-571500">
              <a:buFont typeface="Arial" panose="020B0604020202020204" pitchFamily="34" charset="0"/>
              <a:buChar char="•"/>
            </a:pPr>
            <a:r>
              <a:rPr lang="en-US" sz="3600" b="1" u="sng" dirty="0" smtClean="0">
                <a:latin typeface="Calibri" panose="020F0502020204030204" pitchFamily="34" charset="0"/>
              </a:rPr>
              <a:t>$400 </a:t>
            </a:r>
            <a:r>
              <a:rPr lang="en-US" sz="3600" b="1" u="sng" dirty="0">
                <a:latin typeface="Calibri" panose="020F0502020204030204" pitchFamily="34" charset="0"/>
              </a:rPr>
              <a:t>million </a:t>
            </a:r>
            <a:r>
              <a:rPr lang="en-US" sz="3600" dirty="0">
                <a:latin typeface="Calibri" panose="020F0502020204030204" pitchFamily="34" charset="0"/>
              </a:rPr>
              <a:t>per year for </a:t>
            </a:r>
            <a:r>
              <a:rPr lang="en-US" sz="3600" dirty="0" smtClean="0">
                <a:latin typeface="Calibri" panose="020F0502020204030204" pitchFamily="34" charset="0"/>
              </a:rPr>
              <a:t>Nitrogen </a:t>
            </a:r>
          </a:p>
          <a:p>
            <a:pPr marL="571500" indent="-571500">
              <a:buFont typeface="Arial" panose="020B0604020202020204" pitchFamily="34" charset="0"/>
              <a:buChar char="•"/>
            </a:pPr>
            <a:r>
              <a:rPr lang="en-US" sz="3600" b="1" u="sng" dirty="0" smtClean="0">
                <a:latin typeface="Calibri" panose="020F0502020204030204" pitchFamily="34" charset="0"/>
              </a:rPr>
              <a:t>$500 </a:t>
            </a:r>
            <a:r>
              <a:rPr lang="en-US" sz="3600" b="1" u="sng" dirty="0">
                <a:latin typeface="Calibri" panose="020F0502020204030204" pitchFamily="34" charset="0"/>
              </a:rPr>
              <a:t>million </a:t>
            </a:r>
            <a:r>
              <a:rPr lang="en-US" sz="3600" dirty="0">
                <a:latin typeface="Calibri" panose="020F0502020204030204" pitchFamily="34" charset="0"/>
              </a:rPr>
              <a:t>per </a:t>
            </a:r>
            <a:r>
              <a:rPr lang="en-US" sz="3600" dirty="0" smtClean="0">
                <a:latin typeface="Calibri" panose="020F0502020204030204" pitchFamily="34" charset="0"/>
              </a:rPr>
              <a:t>year for Phosphorus</a:t>
            </a:r>
            <a:endParaRPr lang="en-US" sz="3600" dirty="0">
              <a:latin typeface="Calibri" panose="020F0502020204030204" pitchFamily="34" charset="0"/>
            </a:endParaRPr>
          </a:p>
        </p:txBody>
      </p:sp>
    </p:spTree>
    <p:extLst>
      <p:ext uri="{BB962C8B-B14F-4D97-AF65-F5344CB8AC3E}">
        <p14:creationId xmlns:p14="http://schemas.microsoft.com/office/powerpoint/2010/main" val="1770618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apopka aquatic grass.jpg"/>
          <p:cNvPicPr>
            <a:picLocks noGrp="1" noChangeAspect="1"/>
          </p:cNvPicPr>
          <p:nvPr>
            <p:ph sz="half" idx="1"/>
          </p:nvPr>
        </p:nvPicPr>
        <p:blipFill>
          <a:blip r:embed="rId3" cstate="print"/>
          <a:stretch>
            <a:fillRect/>
          </a:stretch>
        </p:blipFill>
        <p:spPr>
          <a:xfrm>
            <a:off x="363074" y="907388"/>
            <a:ext cx="4031466" cy="5369643"/>
          </a:xfrm>
          <a:prstGeom prst="rect">
            <a:avLst/>
          </a:prstGeom>
          <a:ln>
            <a:noFill/>
          </a:ln>
          <a:effectLst>
            <a:softEdge rad="112500"/>
          </a:effectLst>
        </p:spPr>
      </p:pic>
      <p:sp>
        <p:nvSpPr>
          <p:cNvPr id="15" name="TextBox 14"/>
          <p:cNvSpPr txBox="1"/>
          <p:nvPr/>
        </p:nvSpPr>
        <p:spPr>
          <a:xfrm>
            <a:off x="722671" y="6277031"/>
            <a:ext cx="1902542" cy="215444"/>
          </a:xfrm>
          <a:prstGeom prst="rect">
            <a:avLst/>
          </a:prstGeom>
          <a:noFill/>
        </p:spPr>
        <p:txBody>
          <a:bodyPr wrap="square" rtlCol="0">
            <a:spAutoFit/>
          </a:bodyPr>
          <a:lstStyle/>
          <a:p>
            <a:pPr>
              <a:defRPr/>
            </a:pPr>
            <a:r>
              <a:rPr lang="en-US" sz="800" dirty="0" smtClean="0">
                <a:solidFill>
                  <a:prstClr val="black"/>
                </a:solidFill>
              </a:rPr>
              <a:t>Photo courtesy of SJRWMD</a:t>
            </a:r>
            <a:endParaRPr lang="en-US" sz="800" dirty="0">
              <a:solidFill>
                <a:prstClr val="black"/>
              </a:solidFill>
            </a:endParaRPr>
          </a:p>
        </p:txBody>
      </p:sp>
      <p:grpSp>
        <p:nvGrpSpPr>
          <p:cNvPr id="5" name="Group 4"/>
          <p:cNvGrpSpPr/>
          <p:nvPr/>
        </p:nvGrpSpPr>
        <p:grpSpPr>
          <a:xfrm>
            <a:off x="5611159" y="4364042"/>
            <a:ext cx="2139958" cy="2756204"/>
            <a:chOff x="6350558" y="2127295"/>
            <a:chExt cx="1346546" cy="1734312"/>
          </a:xfrm>
        </p:grpSpPr>
        <p:sp>
          <p:nvSpPr>
            <p:cNvPr id="6" name="Rounded Rectangle 5"/>
            <p:cNvSpPr/>
            <p:nvPr/>
          </p:nvSpPr>
          <p:spPr>
            <a:xfrm>
              <a:off x="6551525" y="2461846"/>
              <a:ext cx="944545" cy="934497"/>
            </a:xfrm>
            <a:prstGeom prst="roundRect">
              <a:avLst/>
            </a:prstGeom>
            <a:solidFill>
              <a:sysClr val="window" lastClr="FFFFFF"/>
            </a:solidFill>
            <a:ln w="12700" cap="flat" cmpd="sng" algn="ctr">
              <a:solidFill>
                <a:srgbClr val="2C7C9F">
                  <a:shade val="95000"/>
                  <a:satMod val="105000"/>
                </a:srgbClr>
              </a:solidFill>
              <a:prstDash val="solid"/>
            </a:ln>
            <a:effectLst>
              <a:outerShdw blurRad="63500" dist="25400" dir="5400000" sx="101000" sy="101000" rotWithShape="0">
                <a:srgbClr val="000000">
                  <a:alpha val="40000"/>
                </a:srgbClr>
              </a:outerShdw>
            </a:effectLst>
          </p:spPr>
          <p:txBody>
            <a:bodyPr rtlCol="0" anchor="ctr"/>
            <a:lstStyle/>
            <a:p>
              <a:pPr algn="ctr">
                <a:defRPr/>
              </a:pPr>
              <a:endParaRPr lang="en-US" kern="0" dirty="0" smtClean="0">
                <a:solidFill>
                  <a:prstClr val="white"/>
                </a:solidFill>
              </a:endParaRPr>
            </a:p>
          </p:txBody>
        </p:sp>
        <p:pic>
          <p:nvPicPr>
            <p:cNvPr id="7" name="Picture 6" descr="red Thumb.jpg"/>
            <p:cNvPicPr>
              <a:picLocks noChangeAspect="1"/>
            </p:cNvPicPr>
            <p:nvPr/>
          </p:nvPicPr>
          <p:blipFill>
            <a:blip r:embed="rId4" cstate="print">
              <a:clrChange>
                <a:clrFrom>
                  <a:srgbClr val="FFFFFF"/>
                </a:clrFrom>
                <a:clrTo>
                  <a:srgbClr val="FFFFFF">
                    <a:alpha val="0"/>
                  </a:srgbClr>
                </a:clrTo>
              </a:clrChange>
            </a:blip>
            <a:srcRect l="47656"/>
            <a:stretch>
              <a:fillRect/>
            </a:stretch>
          </p:blipFill>
          <p:spPr>
            <a:xfrm>
              <a:off x="6350558" y="2127295"/>
              <a:ext cx="1346546" cy="1734312"/>
            </a:xfrm>
            <a:prstGeom prst="rect">
              <a:avLst/>
            </a:prstGeom>
          </p:spPr>
        </p:pic>
      </p:grpSp>
      <p:sp>
        <p:nvSpPr>
          <p:cNvPr id="2" name="TextBox 1"/>
          <p:cNvSpPr txBox="1"/>
          <p:nvPr/>
        </p:nvSpPr>
        <p:spPr>
          <a:xfrm>
            <a:off x="4666593" y="1135117"/>
            <a:ext cx="4367048" cy="3693319"/>
          </a:xfrm>
          <a:prstGeom prst="rect">
            <a:avLst/>
          </a:prstGeom>
          <a:noFill/>
        </p:spPr>
        <p:txBody>
          <a:bodyPr wrap="square" rtlCol="0">
            <a:spAutoFit/>
          </a:bodyPr>
          <a:lstStyle/>
          <a:p>
            <a:pPr marL="285750" indent="-285750" fontAlgn="base">
              <a:buFont typeface="Arial" panose="020B0604020202020204" pitchFamily="34" charset="0"/>
              <a:buChar char="•"/>
            </a:pPr>
            <a:r>
              <a:rPr lang="en-US" sz="2800" dirty="0" smtClean="0">
                <a:latin typeface="Calibri" panose="020F0502020204030204" pitchFamily="34" charset="0"/>
              </a:rPr>
              <a:t>Historical </a:t>
            </a:r>
            <a:r>
              <a:rPr lang="en-US" sz="2800" dirty="0">
                <a:latin typeface="Calibri" panose="020F0502020204030204" pitchFamily="34" charset="0"/>
              </a:rPr>
              <a:t>decrease in wetlands has been documented </a:t>
            </a:r>
            <a:r>
              <a:rPr lang="en-US" sz="2800" dirty="0" smtClean="0">
                <a:latin typeface="Calibri" panose="020F0502020204030204" pitchFamily="34" charset="0"/>
              </a:rPr>
              <a:t>statewide</a:t>
            </a:r>
          </a:p>
          <a:p>
            <a:pPr marL="285750" indent="-285750" fontAlgn="base">
              <a:buFont typeface="Arial" panose="020B0604020202020204" pitchFamily="34" charset="0"/>
              <a:buChar char="•"/>
            </a:pPr>
            <a:endParaRPr lang="en-US" sz="1000" dirty="0" smtClean="0">
              <a:latin typeface="Calibri" panose="020F0502020204030204" pitchFamily="34" charset="0"/>
            </a:endParaRPr>
          </a:p>
          <a:p>
            <a:pPr marL="285750" indent="-285750" fontAlgn="base">
              <a:buFont typeface="Arial" panose="020B0604020202020204" pitchFamily="34" charset="0"/>
              <a:buChar char="•"/>
            </a:pPr>
            <a:r>
              <a:rPr lang="en-US" sz="2800" dirty="0">
                <a:latin typeface="Calibri" panose="020F0502020204030204" pitchFamily="34" charset="0"/>
              </a:rPr>
              <a:t>D</a:t>
            </a:r>
            <a:r>
              <a:rPr lang="en-US" sz="2800" dirty="0" smtClean="0">
                <a:latin typeface="Calibri" panose="020F0502020204030204" pitchFamily="34" charset="0"/>
              </a:rPr>
              <a:t>evelopment pressures and saltwater intrusion continue</a:t>
            </a:r>
          </a:p>
          <a:p>
            <a:pPr marL="285750" indent="-285750" fontAlgn="base">
              <a:buFont typeface="Arial" panose="020B0604020202020204" pitchFamily="34" charset="0"/>
              <a:buChar char="•"/>
            </a:pPr>
            <a:endParaRPr lang="en-US" sz="1000" dirty="0" smtClean="0">
              <a:latin typeface="Calibri" panose="020F0502020204030204" pitchFamily="34" charset="0"/>
            </a:endParaRPr>
          </a:p>
          <a:p>
            <a:pPr marL="285750" indent="-285750" fontAlgn="base">
              <a:buFont typeface="Arial" panose="020B0604020202020204" pitchFamily="34" charset="0"/>
              <a:buChar char="•"/>
            </a:pPr>
            <a:r>
              <a:rPr lang="en-US" sz="2800" dirty="0" smtClean="0">
                <a:latin typeface="Calibri" panose="020F0502020204030204" pitchFamily="34" charset="0"/>
              </a:rPr>
              <a:t>Wetland Loss and Function</a:t>
            </a:r>
            <a:endParaRPr lang="en-US" dirty="0" smtClean="0"/>
          </a:p>
          <a:p>
            <a:pPr fontAlgn="base"/>
            <a:r>
              <a:rPr lang="en-US" dirty="0" smtClean="0"/>
              <a:t> </a:t>
            </a:r>
            <a:endParaRPr lang="en-US" dirty="0"/>
          </a:p>
        </p:txBody>
      </p:sp>
      <p:sp>
        <p:nvSpPr>
          <p:cNvPr id="3" name="TextBox 2"/>
          <p:cNvSpPr txBox="1"/>
          <p:nvPr/>
        </p:nvSpPr>
        <p:spPr>
          <a:xfrm>
            <a:off x="722671" y="346841"/>
            <a:ext cx="7838005" cy="646331"/>
          </a:xfrm>
          <a:prstGeom prst="rect">
            <a:avLst/>
          </a:prstGeom>
          <a:noFill/>
        </p:spPr>
        <p:txBody>
          <a:bodyPr wrap="square" rtlCol="0">
            <a:spAutoFit/>
          </a:bodyPr>
          <a:lstStyle/>
          <a:p>
            <a:r>
              <a:rPr lang="en-US" sz="3600" u="sng" dirty="0" smtClean="0">
                <a:latin typeface="Calibri" panose="020F0502020204030204" pitchFamily="34" charset="0"/>
              </a:rPr>
              <a:t>Current Status is </a:t>
            </a:r>
            <a:r>
              <a:rPr lang="en-US" sz="3600" b="1" u="sng" dirty="0" smtClean="0">
                <a:latin typeface="Calibri" panose="020F0502020204030204" pitchFamily="34" charset="0"/>
              </a:rPr>
              <a:t>UNSATISFACTORY</a:t>
            </a:r>
            <a:r>
              <a:rPr lang="en-US" sz="3600" u="sng" dirty="0" smtClean="0">
                <a:latin typeface="Calibri" panose="020F0502020204030204" pitchFamily="34" charset="0"/>
              </a:rPr>
              <a:t> </a:t>
            </a:r>
            <a:endParaRPr lang="en-US" sz="3600" u="sng" dirty="0">
              <a:latin typeface="Calibri" panose="020F0502020204030204" pitchFamily="34" charset="0"/>
            </a:endParaRPr>
          </a:p>
        </p:txBody>
      </p:sp>
    </p:spTree>
    <p:extLst>
      <p:ext uri="{BB962C8B-B14F-4D97-AF65-F5344CB8AC3E}">
        <p14:creationId xmlns:p14="http://schemas.microsoft.com/office/powerpoint/2010/main" val="520445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apopka aquatic grass.jpg"/>
          <p:cNvPicPr>
            <a:picLocks noGrp="1" noChangeAspect="1"/>
          </p:cNvPicPr>
          <p:nvPr>
            <p:ph sz="half" idx="1"/>
          </p:nvPr>
        </p:nvPicPr>
        <p:blipFill>
          <a:blip r:embed="rId3" cstate="print">
            <a:duotone>
              <a:schemeClr val="bg2">
                <a:shade val="45000"/>
                <a:satMod val="135000"/>
              </a:schemeClr>
              <a:prstClr val="white"/>
            </a:duotone>
          </a:blip>
          <a:stretch>
            <a:fillRect/>
          </a:stretch>
        </p:blipFill>
        <p:spPr>
          <a:xfrm>
            <a:off x="363074" y="907388"/>
            <a:ext cx="4031466" cy="5369643"/>
          </a:xfrm>
          <a:prstGeom prst="rect">
            <a:avLst/>
          </a:prstGeom>
          <a:ln>
            <a:noFill/>
          </a:ln>
          <a:effectLst>
            <a:softEdge rad="112500"/>
          </a:effectLst>
        </p:spPr>
      </p:pic>
      <p:sp>
        <p:nvSpPr>
          <p:cNvPr id="15" name="TextBox 14"/>
          <p:cNvSpPr txBox="1"/>
          <p:nvPr/>
        </p:nvSpPr>
        <p:spPr>
          <a:xfrm>
            <a:off x="722671" y="6277031"/>
            <a:ext cx="1902542" cy="215444"/>
          </a:xfrm>
          <a:prstGeom prst="rect">
            <a:avLst/>
          </a:prstGeom>
          <a:noFill/>
        </p:spPr>
        <p:txBody>
          <a:bodyPr wrap="square" rtlCol="0">
            <a:spAutoFit/>
          </a:bodyPr>
          <a:lstStyle/>
          <a:p>
            <a:pPr>
              <a:defRPr/>
            </a:pPr>
            <a:r>
              <a:rPr lang="en-US" sz="800" dirty="0" smtClean="0">
                <a:solidFill>
                  <a:prstClr val="black"/>
                </a:solidFill>
              </a:rPr>
              <a:t>Photo courtesy of SJRWMD</a:t>
            </a:r>
            <a:endParaRPr lang="en-US" sz="800" dirty="0">
              <a:solidFill>
                <a:prstClr val="black"/>
              </a:solidFill>
            </a:endParaRPr>
          </a:p>
        </p:txBody>
      </p:sp>
      <p:sp>
        <p:nvSpPr>
          <p:cNvPr id="2" name="TextBox 1"/>
          <p:cNvSpPr txBox="1"/>
          <p:nvPr/>
        </p:nvSpPr>
        <p:spPr>
          <a:xfrm>
            <a:off x="722671" y="1277007"/>
            <a:ext cx="8421329" cy="4124206"/>
          </a:xfrm>
          <a:prstGeom prst="rect">
            <a:avLst/>
          </a:prstGeom>
          <a:noFill/>
        </p:spPr>
        <p:txBody>
          <a:bodyPr wrap="square" rtlCol="0">
            <a:spAutoFit/>
          </a:bodyPr>
          <a:lstStyle/>
          <a:p>
            <a:r>
              <a:rPr lang="en-US" sz="3600" b="1" dirty="0" smtClean="0">
                <a:latin typeface="Calibri" panose="020F0502020204030204" pitchFamily="34" charset="0"/>
              </a:rPr>
              <a:t>Environmental Resource Permit (ERP)</a:t>
            </a:r>
          </a:p>
          <a:p>
            <a:pPr marL="571500" indent="-571500">
              <a:buFont typeface="Arial" panose="020B0604020202020204" pitchFamily="34" charset="0"/>
              <a:buChar char="•"/>
            </a:pPr>
            <a:r>
              <a:rPr lang="en-US" sz="2800" dirty="0" smtClean="0">
                <a:latin typeface="Calibri" panose="020F0502020204030204" pitchFamily="34" charset="0"/>
              </a:rPr>
              <a:t>Designed </a:t>
            </a:r>
            <a:r>
              <a:rPr lang="en-US" sz="2800" dirty="0">
                <a:latin typeface="Calibri" panose="020F0502020204030204" pitchFamily="34" charset="0"/>
              </a:rPr>
              <a:t>to protect water quantity, water quality and wetland </a:t>
            </a:r>
            <a:r>
              <a:rPr lang="en-US" sz="2800" dirty="0" smtClean="0">
                <a:latin typeface="Calibri" panose="020F0502020204030204" pitchFamily="34" charset="0"/>
              </a:rPr>
              <a:t>functions</a:t>
            </a:r>
            <a:endParaRPr lang="en-US" sz="2800" dirty="0">
              <a:latin typeface="Calibri" panose="020F0502020204030204" pitchFamily="34" charset="0"/>
            </a:endParaRPr>
          </a:p>
          <a:p>
            <a:pPr marL="571500" indent="-571500">
              <a:buFont typeface="Arial" panose="020B0604020202020204" pitchFamily="34" charset="0"/>
              <a:buChar char="•"/>
            </a:pPr>
            <a:endParaRPr lang="en-US" sz="1000" dirty="0" smtClean="0">
              <a:latin typeface="Calibri" panose="020F0502020204030204" pitchFamily="34" charset="0"/>
            </a:endParaRPr>
          </a:p>
          <a:p>
            <a:pPr marL="571500" indent="-571500">
              <a:buFont typeface="Arial" panose="020B0604020202020204" pitchFamily="34" charset="0"/>
              <a:buChar char="•"/>
            </a:pPr>
            <a:r>
              <a:rPr lang="en-US" sz="2800" dirty="0" smtClean="0">
                <a:latin typeface="Calibri" panose="020F0502020204030204" pitchFamily="34" charset="0"/>
              </a:rPr>
              <a:t>Mitigation required </a:t>
            </a:r>
            <a:r>
              <a:rPr lang="en-US" sz="2800" dirty="0">
                <a:latin typeface="Calibri" panose="020F0502020204030204" pitchFamily="34" charset="0"/>
              </a:rPr>
              <a:t>to offset adverse impacts to wetland or other surface water functions</a:t>
            </a:r>
            <a:r>
              <a:rPr lang="en-US" sz="2800" dirty="0" smtClean="0">
                <a:latin typeface="Calibri" panose="020F0502020204030204" pitchFamily="34" charset="0"/>
              </a:rPr>
              <a:t>.</a:t>
            </a:r>
          </a:p>
          <a:p>
            <a:pPr marL="571500" indent="-571500">
              <a:buFont typeface="Arial" panose="020B0604020202020204" pitchFamily="34" charset="0"/>
              <a:buChar char="•"/>
            </a:pPr>
            <a:endParaRPr lang="en-US" sz="1000" dirty="0" smtClean="0">
              <a:latin typeface="Calibri" panose="020F0502020204030204" pitchFamily="34" charset="0"/>
            </a:endParaRPr>
          </a:p>
          <a:p>
            <a:pPr marL="571500" indent="-571500">
              <a:buFont typeface="Arial" panose="020B0604020202020204" pitchFamily="34" charset="0"/>
              <a:buChar char="•"/>
            </a:pPr>
            <a:r>
              <a:rPr lang="en-US" sz="2800" b="1" dirty="0" smtClean="0">
                <a:latin typeface="Calibri" panose="020F0502020204030204" pitchFamily="34" charset="0"/>
              </a:rPr>
              <a:t>Wetlands Negatively Impacted through SJRWMD process is Increasing Each Year</a:t>
            </a:r>
          </a:p>
          <a:p>
            <a:pPr marL="571500" indent="-571500">
              <a:buFont typeface="Arial" panose="020B0604020202020204" pitchFamily="34" charset="0"/>
              <a:buChar char="•"/>
            </a:pPr>
            <a:endParaRPr lang="en-US" sz="1000" b="1" dirty="0" smtClean="0">
              <a:latin typeface="Calibri" panose="020F0502020204030204" pitchFamily="34" charset="0"/>
            </a:endParaRPr>
          </a:p>
          <a:p>
            <a:pPr marL="571500" indent="-571500">
              <a:buFont typeface="Arial" panose="020B0604020202020204" pitchFamily="34" charset="0"/>
              <a:buChar char="•"/>
            </a:pPr>
            <a:r>
              <a:rPr lang="en-US" sz="2800" b="1" dirty="0" smtClean="0">
                <a:latin typeface="Calibri" panose="020F0502020204030204" pitchFamily="34" charset="0"/>
              </a:rPr>
              <a:t>Over-Reliance on Mitigation Banking</a:t>
            </a:r>
            <a:endParaRPr lang="en-US" sz="2800" b="1" dirty="0">
              <a:latin typeface="Calibri" panose="020F0502020204030204" pitchFamily="34" charset="0"/>
            </a:endParaRPr>
          </a:p>
        </p:txBody>
      </p:sp>
      <p:sp>
        <p:nvSpPr>
          <p:cNvPr id="5" name="TextBox 4"/>
          <p:cNvSpPr txBox="1"/>
          <p:nvPr/>
        </p:nvSpPr>
        <p:spPr>
          <a:xfrm>
            <a:off x="363075" y="346841"/>
            <a:ext cx="8197602" cy="1200329"/>
          </a:xfrm>
          <a:prstGeom prst="rect">
            <a:avLst/>
          </a:prstGeom>
          <a:noFill/>
        </p:spPr>
        <p:txBody>
          <a:bodyPr wrap="square" rtlCol="0">
            <a:spAutoFit/>
          </a:bodyPr>
          <a:lstStyle/>
          <a:p>
            <a:r>
              <a:rPr lang="en-US" sz="3600" u="sng" dirty="0" smtClean="0">
                <a:latin typeface="Calibri" panose="020F0502020204030204" pitchFamily="34" charset="0"/>
              </a:rPr>
              <a:t>St. Johns River Water Management District</a:t>
            </a:r>
          </a:p>
          <a:p>
            <a:endParaRPr lang="en-US" sz="3600" u="sng" dirty="0">
              <a:latin typeface="Calibri" panose="020F0502020204030204" pitchFamily="34" charset="0"/>
            </a:endParaRPr>
          </a:p>
        </p:txBody>
      </p:sp>
    </p:spTree>
    <p:extLst>
      <p:ext uri="{BB962C8B-B14F-4D97-AF65-F5344CB8AC3E}">
        <p14:creationId xmlns:p14="http://schemas.microsoft.com/office/powerpoint/2010/main" val="3643757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apopka aquatic grass.jpg"/>
          <p:cNvPicPr>
            <a:picLocks noGrp="1" noChangeAspect="1"/>
          </p:cNvPicPr>
          <p:nvPr>
            <p:ph sz="half" idx="1"/>
          </p:nvPr>
        </p:nvPicPr>
        <p:blipFill>
          <a:blip r:embed="rId3" cstate="print">
            <a:duotone>
              <a:schemeClr val="bg2">
                <a:shade val="45000"/>
                <a:satMod val="135000"/>
              </a:schemeClr>
              <a:prstClr val="white"/>
            </a:duotone>
          </a:blip>
          <a:stretch>
            <a:fillRect/>
          </a:stretch>
        </p:blipFill>
        <p:spPr>
          <a:xfrm>
            <a:off x="363074" y="907388"/>
            <a:ext cx="4031466" cy="5369643"/>
          </a:xfrm>
          <a:prstGeom prst="rect">
            <a:avLst/>
          </a:prstGeom>
          <a:ln>
            <a:noFill/>
          </a:ln>
          <a:effectLst>
            <a:softEdge rad="112500"/>
          </a:effectLst>
        </p:spPr>
      </p:pic>
      <p:sp>
        <p:nvSpPr>
          <p:cNvPr id="15" name="TextBox 14"/>
          <p:cNvSpPr txBox="1"/>
          <p:nvPr/>
        </p:nvSpPr>
        <p:spPr>
          <a:xfrm>
            <a:off x="722671" y="6277031"/>
            <a:ext cx="1902542" cy="215444"/>
          </a:xfrm>
          <a:prstGeom prst="rect">
            <a:avLst/>
          </a:prstGeom>
          <a:noFill/>
        </p:spPr>
        <p:txBody>
          <a:bodyPr wrap="square" rtlCol="0">
            <a:spAutoFit/>
          </a:bodyPr>
          <a:lstStyle/>
          <a:p>
            <a:pPr>
              <a:defRPr/>
            </a:pPr>
            <a:r>
              <a:rPr lang="en-US" sz="800" dirty="0" smtClean="0">
                <a:solidFill>
                  <a:prstClr val="black"/>
                </a:solidFill>
              </a:rPr>
              <a:t>Photo courtesy of SJRWMD</a:t>
            </a:r>
            <a:endParaRPr lang="en-US" sz="800" dirty="0">
              <a:solidFill>
                <a:prstClr val="black"/>
              </a:solidFill>
            </a:endParaRPr>
          </a:p>
        </p:txBody>
      </p:sp>
      <p:sp>
        <p:nvSpPr>
          <p:cNvPr id="2" name="TextBox 1"/>
          <p:cNvSpPr txBox="1"/>
          <p:nvPr/>
        </p:nvSpPr>
        <p:spPr>
          <a:xfrm>
            <a:off x="722671" y="1277007"/>
            <a:ext cx="8421329" cy="4124206"/>
          </a:xfrm>
          <a:prstGeom prst="rect">
            <a:avLst/>
          </a:prstGeom>
          <a:noFill/>
        </p:spPr>
        <p:txBody>
          <a:bodyPr wrap="square" rtlCol="0">
            <a:spAutoFit/>
          </a:bodyPr>
          <a:lstStyle/>
          <a:p>
            <a:r>
              <a:rPr lang="en-US" sz="3600" b="1" dirty="0" smtClean="0">
                <a:latin typeface="Calibri" panose="020F0502020204030204" pitchFamily="34" charset="0"/>
              </a:rPr>
              <a:t>Section 404 Permits – Clean Water Act</a:t>
            </a:r>
          </a:p>
          <a:p>
            <a:pPr marL="571500" indent="-571500">
              <a:buFont typeface="Arial" panose="020B0604020202020204" pitchFamily="34" charset="0"/>
              <a:buChar char="•"/>
            </a:pPr>
            <a:r>
              <a:rPr lang="en-US" sz="2800" dirty="0">
                <a:latin typeface="Calibri" panose="020F0502020204030204" pitchFamily="34" charset="0"/>
              </a:rPr>
              <a:t>P</a:t>
            </a:r>
            <a:r>
              <a:rPr lang="en-US" sz="2800" dirty="0" smtClean="0">
                <a:latin typeface="Calibri" panose="020F0502020204030204" pitchFamily="34" charset="0"/>
              </a:rPr>
              <a:t>rotect </a:t>
            </a:r>
            <a:r>
              <a:rPr lang="en-US" sz="2800" dirty="0">
                <a:latin typeface="Calibri" panose="020F0502020204030204" pitchFamily="34" charset="0"/>
              </a:rPr>
              <a:t>Florida’s wetlands in large-scale landscape conversion projects such as new cities, mining, and industrial scale </a:t>
            </a:r>
            <a:r>
              <a:rPr lang="en-US" sz="2800" dirty="0" smtClean="0">
                <a:latin typeface="Calibri" panose="020F0502020204030204" pitchFamily="34" charset="0"/>
              </a:rPr>
              <a:t>projects</a:t>
            </a:r>
          </a:p>
          <a:p>
            <a:pPr marL="571500" indent="-571500">
              <a:buFont typeface="Arial" panose="020B0604020202020204" pitchFamily="34" charset="0"/>
              <a:buChar char="•"/>
            </a:pPr>
            <a:endParaRPr lang="en-US" sz="1000" dirty="0" smtClean="0">
              <a:latin typeface="Calibri" panose="020F0502020204030204" pitchFamily="34" charset="0"/>
            </a:endParaRPr>
          </a:p>
          <a:p>
            <a:pPr marL="571500" indent="-571500">
              <a:buFont typeface="Arial" panose="020B0604020202020204" pitchFamily="34" charset="0"/>
              <a:buChar char="•"/>
            </a:pPr>
            <a:r>
              <a:rPr lang="en-US" sz="2800" dirty="0">
                <a:latin typeface="Calibri" panose="020F0502020204030204" pitchFamily="34" charset="0"/>
              </a:rPr>
              <a:t>A</a:t>
            </a:r>
            <a:r>
              <a:rPr lang="en-US" sz="2800" dirty="0" smtClean="0">
                <a:latin typeface="Calibri" panose="020F0502020204030204" pitchFamily="34" charset="0"/>
              </a:rPr>
              <a:t>dverse Impacts are </a:t>
            </a:r>
            <a:r>
              <a:rPr lang="en-US" sz="2800" dirty="0">
                <a:latin typeface="Calibri" panose="020F0502020204030204" pitchFamily="34" charset="0"/>
              </a:rPr>
              <a:t>O</a:t>
            </a:r>
            <a:r>
              <a:rPr lang="en-US" sz="2800" dirty="0" smtClean="0">
                <a:latin typeface="Calibri" panose="020F0502020204030204" pitchFamily="34" charset="0"/>
              </a:rPr>
              <a:t>ffset </a:t>
            </a:r>
            <a:r>
              <a:rPr lang="en-US" sz="2800" dirty="0">
                <a:latin typeface="Calibri" panose="020F0502020204030204" pitchFamily="34" charset="0"/>
              </a:rPr>
              <a:t>by </a:t>
            </a:r>
            <a:r>
              <a:rPr lang="en-US" sz="2800" dirty="0" smtClean="0">
                <a:latin typeface="Calibri" panose="020F0502020204030204" pitchFamily="34" charset="0"/>
              </a:rPr>
              <a:t>Mitigation</a:t>
            </a:r>
          </a:p>
          <a:p>
            <a:endParaRPr lang="en-US" sz="1000" b="1" dirty="0" smtClean="0">
              <a:latin typeface="Calibri" panose="020F0502020204030204" pitchFamily="34" charset="0"/>
            </a:endParaRPr>
          </a:p>
          <a:p>
            <a:pPr marL="571500" indent="-571500">
              <a:buFont typeface="Arial" panose="020B0604020202020204" pitchFamily="34" charset="0"/>
              <a:buChar char="•"/>
            </a:pPr>
            <a:r>
              <a:rPr lang="en-US" sz="2800" b="1" dirty="0" smtClean="0">
                <a:latin typeface="Calibri" panose="020F0502020204030204" pitchFamily="34" charset="0"/>
              </a:rPr>
              <a:t>Over-Reliance on Mitigation Banks</a:t>
            </a:r>
          </a:p>
          <a:p>
            <a:pPr marL="571500" indent="-571500">
              <a:buFont typeface="Arial" panose="020B0604020202020204" pitchFamily="34" charset="0"/>
              <a:buChar char="•"/>
            </a:pPr>
            <a:endParaRPr lang="en-US" sz="1000" b="1" dirty="0" smtClean="0">
              <a:latin typeface="Calibri" panose="020F0502020204030204" pitchFamily="34" charset="0"/>
            </a:endParaRPr>
          </a:p>
          <a:p>
            <a:pPr marL="571500" indent="-571500">
              <a:buFont typeface="Arial" panose="020B0604020202020204" pitchFamily="34" charset="0"/>
              <a:buChar char="•"/>
            </a:pPr>
            <a:r>
              <a:rPr lang="en-US" sz="2800" b="1" dirty="0">
                <a:latin typeface="Calibri" panose="020F0502020204030204" pitchFamily="34" charset="0"/>
              </a:rPr>
              <a:t>Florida is Seeking Delegation</a:t>
            </a:r>
          </a:p>
          <a:p>
            <a:pPr marL="571500" indent="-571500">
              <a:buFont typeface="Arial" panose="020B0604020202020204" pitchFamily="34" charset="0"/>
              <a:buChar char="•"/>
            </a:pPr>
            <a:endParaRPr lang="en-US" sz="2800" b="1" dirty="0">
              <a:latin typeface="Calibri" panose="020F0502020204030204" pitchFamily="34" charset="0"/>
            </a:endParaRPr>
          </a:p>
        </p:txBody>
      </p:sp>
      <p:sp>
        <p:nvSpPr>
          <p:cNvPr id="5" name="TextBox 4"/>
          <p:cNvSpPr txBox="1"/>
          <p:nvPr/>
        </p:nvSpPr>
        <p:spPr>
          <a:xfrm>
            <a:off x="363075" y="346841"/>
            <a:ext cx="8197602" cy="1200329"/>
          </a:xfrm>
          <a:prstGeom prst="rect">
            <a:avLst/>
          </a:prstGeom>
          <a:noFill/>
        </p:spPr>
        <p:txBody>
          <a:bodyPr wrap="square" rtlCol="0">
            <a:spAutoFit/>
          </a:bodyPr>
          <a:lstStyle/>
          <a:p>
            <a:r>
              <a:rPr lang="en-US" sz="3600" u="sng" dirty="0" smtClean="0">
                <a:latin typeface="Calibri" panose="020F0502020204030204" pitchFamily="34" charset="0"/>
              </a:rPr>
              <a:t>US Army Corps of Engineers</a:t>
            </a:r>
          </a:p>
          <a:p>
            <a:endParaRPr lang="en-US" sz="3600" u="sng" dirty="0">
              <a:latin typeface="Calibri" panose="020F0502020204030204" pitchFamily="34" charset="0"/>
            </a:endParaRPr>
          </a:p>
        </p:txBody>
      </p:sp>
    </p:spTree>
    <p:extLst>
      <p:ext uri="{BB962C8B-B14F-4D97-AF65-F5344CB8AC3E}">
        <p14:creationId xmlns:p14="http://schemas.microsoft.com/office/powerpoint/2010/main" val="12436648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_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3639</TotalTime>
  <Words>1476</Words>
  <Application>Microsoft Office PowerPoint</Application>
  <PresentationFormat>On-screen Show (4:3)</PresentationFormat>
  <Paragraphs>151</Paragraphs>
  <Slides>21</Slides>
  <Notes>13</Notes>
  <HiddenSlides>0</HiddenSlides>
  <MMClips>0</MMClips>
  <ScaleCrop>false</ScaleCrop>
  <HeadingPairs>
    <vt:vector size="4" baseType="variant">
      <vt:variant>
        <vt:lpstr>Theme</vt:lpstr>
      </vt:variant>
      <vt:variant>
        <vt:i4>8</vt:i4>
      </vt:variant>
      <vt:variant>
        <vt:lpstr>Slide Titles</vt:lpstr>
      </vt:variant>
      <vt:variant>
        <vt:i4>21</vt:i4>
      </vt:variant>
    </vt:vector>
  </HeadingPairs>
  <TitlesOfParts>
    <vt:vector size="29" baseType="lpstr">
      <vt:lpstr>Breeze</vt:lpstr>
      <vt:lpstr>1_Breeze</vt:lpstr>
      <vt:lpstr>3_Breeze</vt:lpstr>
      <vt:lpstr>Office Theme</vt:lpstr>
      <vt:lpstr>5_Breeze</vt:lpstr>
      <vt:lpstr>6_Breeze</vt:lpstr>
      <vt:lpstr>1_Office Theme</vt:lpstr>
      <vt:lpstr>4_Breeze</vt:lpstr>
      <vt:lpstr>Wetlands Protection Critical to Northeast Florida Resiliency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Eastside Coastal Resiliency Project</vt:lpstr>
      <vt:lpstr>The Emerald Necklace Resiliency Project</vt:lpstr>
      <vt:lpstr>PowerPoint Presentation</vt:lpstr>
      <vt:lpstr>PowerPoint Presentation</vt:lpstr>
    </vt:vector>
  </TitlesOfParts>
  <Company>CSX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Policy Group</dc:title>
  <dc:creator>Deborah Lamir</dc:creator>
  <cp:lastModifiedBy>Administrator</cp:lastModifiedBy>
  <cp:revision>246</cp:revision>
  <dcterms:created xsi:type="dcterms:W3CDTF">2011-08-18T19:34:25Z</dcterms:created>
  <dcterms:modified xsi:type="dcterms:W3CDTF">2018-04-13T14:17:43Z</dcterms:modified>
</cp:coreProperties>
</file>